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0" r:id="rId1"/>
  </p:sldMasterIdLst>
  <p:notesMasterIdLst>
    <p:notesMasterId r:id="rId49"/>
  </p:notesMasterIdLst>
  <p:sldIdLst>
    <p:sldId id="323" r:id="rId2"/>
    <p:sldId id="322" r:id="rId3"/>
    <p:sldId id="324" r:id="rId4"/>
    <p:sldId id="325" r:id="rId5"/>
    <p:sldId id="326" r:id="rId6"/>
    <p:sldId id="327" r:id="rId7"/>
    <p:sldId id="328" r:id="rId8"/>
    <p:sldId id="329" r:id="rId9"/>
    <p:sldId id="330" r:id="rId10"/>
    <p:sldId id="331" r:id="rId11"/>
    <p:sldId id="332" r:id="rId12"/>
    <p:sldId id="333" r:id="rId13"/>
    <p:sldId id="334" r:id="rId14"/>
    <p:sldId id="335" r:id="rId15"/>
    <p:sldId id="336" r:id="rId16"/>
    <p:sldId id="338" r:id="rId17"/>
    <p:sldId id="341" r:id="rId18"/>
    <p:sldId id="340" r:id="rId19"/>
    <p:sldId id="342" r:id="rId20"/>
    <p:sldId id="343" r:id="rId21"/>
    <p:sldId id="355" r:id="rId22"/>
    <p:sldId id="344" r:id="rId23"/>
    <p:sldId id="345" r:id="rId24"/>
    <p:sldId id="347" r:id="rId25"/>
    <p:sldId id="346" r:id="rId26"/>
    <p:sldId id="348" r:id="rId27"/>
    <p:sldId id="349" r:id="rId28"/>
    <p:sldId id="350" r:id="rId29"/>
    <p:sldId id="356" r:id="rId30"/>
    <p:sldId id="357" r:id="rId31"/>
    <p:sldId id="351" r:id="rId32"/>
    <p:sldId id="352" r:id="rId33"/>
    <p:sldId id="354" r:id="rId34"/>
    <p:sldId id="358" r:id="rId35"/>
    <p:sldId id="359" r:id="rId36"/>
    <p:sldId id="360" r:id="rId37"/>
    <p:sldId id="361" r:id="rId38"/>
    <p:sldId id="363" r:id="rId39"/>
    <p:sldId id="364" r:id="rId40"/>
    <p:sldId id="366" r:id="rId41"/>
    <p:sldId id="367" r:id="rId42"/>
    <p:sldId id="365" r:id="rId43"/>
    <p:sldId id="370" r:id="rId44"/>
    <p:sldId id="362" r:id="rId45"/>
    <p:sldId id="369" r:id="rId46"/>
    <p:sldId id="371" r:id="rId47"/>
    <p:sldId id="368" r:id="rId48"/>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9B698C5-F159-4099-A759-33EA0C030D08}">
  <a:tblStyle styleId="{B9B698C5-F159-4099-A759-33EA0C030D0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353" autoAdjust="0"/>
    <p:restoredTop sz="73123" autoAdjust="0"/>
  </p:normalViewPr>
  <p:slideViewPr>
    <p:cSldViewPr snapToGrid="0">
      <p:cViewPr varScale="1">
        <p:scale>
          <a:sx n="107" d="100"/>
          <a:sy n="107" d="100"/>
        </p:scale>
        <p:origin x="1692" y="90"/>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github.com/docker/machine"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github.com/linkedpipes/etl/pull/627"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success.docker.com/training/"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www.docker.com/why-docker"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www.docker.com/resources/what-container"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docs.docker.com/engine/docker-overview/#docker-engine"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Fun fact the https://dictionary.cambridge.org/dictionary/english/present?q=Present define present with multiple meaning with English levels. Similar those subjects focus not only on different level but also area.</a:t>
            </a:r>
            <a:endParaRPr lang="cs-CZ" dirty="0"/>
          </a:p>
        </p:txBody>
      </p:sp>
    </p:spTree>
    <p:extLst>
      <p:ext uri="{BB962C8B-B14F-4D97-AF65-F5344CB8AC3E}">
        <p14:creationId xmlns:p14="http://schemas.microsoft.com/office/powerpoint/2010/main" val="33230821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723711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There can be more, like testability. Yet they are not really contribution of Docker. But rather by splitting the software into containers.</a:t>
            </a:r>
          </a:p>
        </p:txBody>
      </p:sp>
    </p:spTree>
    <p:extLst>
      <p:ext uri="{BB962C8B-B14F-4D97-AF65-F5344CB8AC3E}">
        <p14:creationId xmlns:p14="http://schemas.microsoft.com/office/powerpoint/2010/main" val="20471555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How we can manage remote Docker instances, remember it is a client/server application.</a:t>
            </a:r>
          </a:p>
          <a:p>
            <a:pPr marL="158750" indent="0">
              <a:buNone/>
            </a:pPr>
            <a:endParaRPr lang="en-US" dirty="0"/>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Machine lets you create Docker hosts on your computer, on cloud providers, and inside your own data center. It creates servers, installs Docker on them, then configures the Docker client to talk to them.</a:t>
            </a:r>
          </a:p>
          <a:p>
            <a:pPr marL="158750" indent="0">
              <a:buNone/>
            </a:pPr>
            <a:endParaRPr lang="en-US" dirty="0"/>
          </a:p>
          <a:p>
            <a:pPr marL="158750" indent="0">
              <a:buNone/>
            </a:pPr>
            <a:endParaRPr lang="en-US" dirty="0"/>
          </a:p>
          <a:p>
            <a:pPr marL="158750" indent="0">
              <a:buNone/>
            </a:pPr>
            <a:r>
              <a:rPr lang="en-US" dirty="0"/>
              <a:t>Resource:</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u="sng" dirty="0">
                <a:solidFill>
                  <a:schemeClr val="hlink"/>
                </a:solidFill>
                <a:hlinkClick r:id="rId3"/>
              </a:rPr>
              <a:t>https://github.com/docker/machine</a:t>
            </a:r>
            <a:r>
              <a:rPr lang="en-US" dirty="0"/>
              <a:t> </a:t>
            </a:r>
          </a:p>
          <a:p>
            <a:pPr marL="457200" indent="-298450"/>
            <a:endParaRPr lang="en-US" dirty="0"/>
          </a:p>
        </p:txBody>
      </p:sp>
    </p:spTree>
    <p:extLst>
      <p:ext uri="{BB962C8B-B14F-4D97-AF65-F5344CB8AC3E}">
        <p14:creationId xmlns:p14="http://schemas.microsoft.com/office/powerpoint/2010/main" val="28468287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This is not how it should be done.</a:t>
            </a:r>
          </a:p>
          <a:p>
            <a:pPr marL="158750" indent="0">
              <a:buNone/>
            </a:pPr>
            <a:endParaRPr lang="en-US" dirty="0"/>
          </a:p>
          <a:p>
            <a:pPr marL="158750" indent="0">
              <a:buNone/>
            </a:pPr>
            <a:r>
              <a:rPr lang="en-US" dirty="0"/>
              <a:t>Resource:</a:t>
            </a:r>
          </a:p>
          <a:p>
            <a:pPr marL="457200" marR="0" lvl="0" indent="-298450" algn="l" defTabSz="914400" rtl="0" eaLnBrk="1" fontAlgn="auto" latinLnBrk="0" hangingPunct="1">
              <a:lnSpc>
                <a:spcPct val="100000"/>
              </a:lnSpc>
              <a:spcBef>
                <a:spcPts val="0"/>
              </a:spcBef>
              <a:spcAft>
                <a:spcPts val="0"/>
              </a:spcAft>
              <a:buClr>
                <a:srgbClr val="000000"/>
              </a:buClr>
              <a:buSzPts val="1100"/>
              <a:tabLst/>
              <a:defRPr/>
            </a:pPr>
            <a:r>
              <a:rPr lang="en-US" u="sng" dirty="0">
                <a:solidFill>
                  <a:schemeClr val="hlink"/>
                </a:solidFill>
                <a:hlinkClick r:id="rId3"/>
              </a:rPr>
              <a:t>https://github.com/linkedpipes/etl/pull/627</a:t>
            </a:r>
            <a:r>
              <a:rPr lang="en-US" dirty="0"/>
              <a:t> </a:t>
            </a:r>
          </a:p>
          <a:p>
            <a:pPr marL="158750" indent="0">
              <a:buNone/>
            </a:pPr>
            <a:endParaRPr lang="en-US" dirty="0"/>
          </a:p>
        </p:txBody>
      </p:sp>
    </p:spTree>
    <p:extLst>
      <p:ext uri="{BB962C8B-B14F-4D97-AF65-F5344CB8AC3E}">
        <p14:creationId xmlns:p14="http://schemas.microsoft.com/office/powerpoint/2010/main" val="38382269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835498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There is no free lunch, your application muse be ready for it.</a:t>
            </a:r>
          </a:p>
        </p:txBody>
      </p:sp>
    </p:spTree>
    <p:extLst>
      <p:ext uri="{BB962C8B-B14F-4D97-AF65-F5344CB8AC3E}">
        <p14:creationId xmlns:p14="http://schemas.microsoft.com/office/powerpoint/2010/main" val="10867747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US" dirty="0"/>
          </a:p>
        </p:txBody>
      </p:sp>
    </p:spTree>
    <p:extLst>
      <p:ext uri="{BB962C8B-B14F-4D97-AF65-F5344CB8AC3E}">
        <p14:creationId xmlns:p14="http://schemas.microsoft.com/office/powerpoint/2010/main" val="39580063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US" dirty="0"/>
          </a:p>
        </p:txBody>
      </p:sp>
    </p:spTree>
    <p:extLst>
      <p:ext uri="{BB962C8B-B14F-4D97-AF65-F5344CB8AC3E}">
        <p14:creationId xmlns:p14="http://schemas.microsoft.com/office/powerpoint/2010/main" val="42299215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US" dirty="0"/>
          </a:p>
        </p:txBody>
      </p:sp>
    </p:spTree>
    <p:extLst>
      <p:ext uri="{BB962C8B-B14F-4D97-AF65-F5344CB8AC3E}">
        <p14:creationId xmlns:p14="http://schemas.microsoft.com/office/powerpoint/2010/main" val="20221015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Users of Docker Community Edition can safely continue to use Docker Swarm. Watch the official documentation for any notice of changes to Docker’s development plans. Users of Docker EE managed services should transition from Swarm to Kubernetes, because Swarm will not be supported in Docker EE in the future.</a:t>
            </a:r>
          </a:p>
          <a:p>
            <a:pPr marL="158750" indent="0">
              <a:buNone/>
            </a:pPr>
            <a:endParaRPr lang="en-US" dirty="0"/>
          </a:p>
          <a:p>
            <a:pPr marL="158750" indent="0">
              <a:buNone/>
            </a:pPr>
            <a:r>
              <a:rPr lang="en-US" dirty="0"/>
              <a:t>Resource:</a:t>
            </a:r>
          </a:p>
          <a:p>
            <a:pPr marL="457200" indent="-298450"/>
            <a:r>
              <a:rPr lang="en-US" dirty="0"/>
              <a:t>https://www.aquasec.com/cloud-native-academy/docker-container/docker-orchestration/</a:t>
            </a:r>
          </a:p>
        </p:txBody>
      </p:sp>
    </p:spTree>
    <p:extLst>
      <p:ext uri="{BB962C8B-B14F-4D97-AF65-F5344CB8AC3E}">
        <p14:creationId xmlns:p14="http://schemas.microsoft.com/office/powerpoint/2010/main" val="24710315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Some attributes can be evaluated on multiple levels like availability. For example, I can run service on my computer for the internet. If I lost connection, it is issue with availability for the users, yet there is nothing bad with my code.</a:t>
            </a:r>
          </a:p>
        </p:txBody>
      </p:sp>
    </p:spTree>
    <p:extLst>
      <p:ext uri="{BB962C8B-B14F-4D97-AF65-F5344CB8AC3E}">
        <p14:creationId xmlns:p14="http://schemas.microsoft.com/office/powerpoint/2010/main" val="212511201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US" dirty="0"/>
          </a:p>
        </p:txBody>
      </p:sp>
    </p:spTree>
    <p:extLst>
      <p:ext uri="{BB962C8B-B14F-4D97-AF65-F5344CB8AC3E}">
        <p14:creationId xmlns:p14="http://schemas.microsoft.com/office/powerpoint/2010/main" val="29155611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Swarm is using internal load balancers and ingress network. The fact that we can hit any node is key idea here. Ideally you would put the Docker Swarm service behind a Load Balancer.</a:t>
            </a:r>
          </a:p>
        </p:txBody>
      </p:sp>
    </p:spTree>
    <p:extLst>
      <p:ext uri="{BB962C8B-B14F-4D97-AF65-F5344CB8AC3E}">
        <p14:creationId xmlns:p14="http://schemas.microsoft.com/office/powerpoint/2010/main" val="3147060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Manager nodes - maintaining cluster state, scheduling services, serving swarm mode HTTP API endpoints. To take advantage of swarm mode’s fault-tolerance features, Docker recommends you implement an odd number of nodes according to your organization’s high-availability requirements. Docker recommends a maximum of seven manager nodes for a swarm.</a:t>
            </a:r>
          </a:p>
          <a:p>
            <a:pPr marL="158750" indent="0">
              <a:buNone/>
            </a:pPr>
            <a:endParaRPr lang="en-US" dirty="0"/>
          </a:p>
          <a:p>
            <a:pPr marL="158750" indent="0">
              <a:buNone/>
            </a:pPr>
            <a:r>
              <a:rPr lang="en-US" dirty="0"/>
              <a:t>Worker nodes - also instances of Docker Engine whose sole purpose is to execute containers. You cannot have a worker node without at least one manager node.</a:t>
            </a:r>
          </a:p>
          <a:p>
            <a:pPr marL="158750" indent="0">
              <a:buNone/>
            </a:pPr>
            <a:endParaRPr lang="en-US" dirty="0"/>
          </a:p>
          <a:p>
            <a:pPr marL="158750" indent="0">
              <a:buNone/>
            </a:pPr>
            <a:endParaRPr lang="en-US" dirty="0"/>
          </a:p>
          <a:p>
            <a:pPr marL="158750" indent="0">
              <a:buNone/>
            </a:pPr>
            <a:endParaRPr lang="en-US" dirty="0"/>
          </a:p>
          <a:p>
            <a:pPr marL="158750" indent="0">
              <a:buNone/>
            </a:pPr>
            <a:endParaRPr lang="en-US" dirty="0"/>
          </a:p>
          <a:p>
            <a:pPr marL="158750" indent="0">
              <a:buNone/>
            </a:pPr>
            <a:endParaRPr lang="en-US" dirty="0"/>
          </a:p>
        </p:txBody>
      </p:sp>
    </p:spTree>
    <p:extLst>
      <p:ext uri="{BB962C8B-B14F-4D97-AF65-F5344CB8AC3E}">
        <p14:creationId xmlns:p14="http://schemas.microsoft.com/office/powerpoint/2010/main" val="360188658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Hypothetically, you could implement other types of tasks such as virtual machine tasks or non-containerized process tasks.</a:t>
            </a:r>
          </a:p>
          <a:p>
            <a:pPr marL="158750" indent="0">
              <a:buNone/>
            </a:pPr>
            <a:endParaRPr lang="en-US" dirty="0"/>
          </a:p>
          <a:p>
            <a:pPr marL="158750" indent="0">
              <a:buNone/>
            </a:pPr>
            <a:r>
              <a:rPr lang="en-US" dirty="0"/>
              <a:t>There are replicated and global services.</a:t>
            </a:r>
          </a:p>
        </p:txBody>
      </p:sp>
    </p:spTree>
    <p:extLst>
      <p:ext uri="{BB962C8B-B14F-4D97-AF65-F5344CB8AC3E}">
        <p14:creationId xmlns:p14="http://schemas.microsoft.com/office/powerpoint/2010/main" val="188439184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It should work with Hyper-V, so demo may be back some dan in a future.</a:t>
            </a:r>
          </a:p>
          <a:p>
            <a:pPr marL="158750" indent="0">
              <a:buNone/>
            </a:pPr>
            <a:endParaRPr lang="en-US" dirty="0"/>
          </a:p>
          <a:p>
            <a:pPr marL="158750" indent="0">
              <a:buNone/>
            </a:pPr>
            <a:r>
              <a:rPr lang="en-US" dirty="0"/>
              <a:t>Resource:</a:t>
            </a:r>
          </a:p>
          <a:p>
            <a:pPr marL="457200" indent="-298450"/>
            <a:r>
              <a:rPr lang="en-US" dirty="0"/>
              <a:t>https://www.virtualbox.org/ticket/20357</a:t>
            </a:r>
          </a:p>
          <a:p>
            <a:pPr marL="457200" indent="-298450"/>
            <a:endParaRPr lang="en-US" dirty="0"/>
          </a:p>
        </p:txBody>
      </p:sp>
    </p:spTree>
    <p:extLst>
      <p:ext uri="{BB962C8B-B14F-4D97-AF65-F5344CB8AC3E}">
        <p14:creationId xmlns:p14="http://schemas.microsoft.com/office/powerpoint/2010/main" val="27734435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We need external repository available from all nodes.</a:t>
            </a:r>
          </a:p>
          <a:p>
            <a:pPr marL="158750" indent="0">
              <a:buNone/>
            </a:pPr>
            <a:endParaRPr lang="en-US" dirty="0"/>
          </a:p>
          <a:p>
            <a:pPr marL="158750" indent="0">
              <a:buNone/>
            </a:pPr>
            <a:endParaRPr lang="en-US" dirty="0"/>
          </a:p>
        </p:txBody>
      </p:sp>
    </p:spTree>
    <p:extLst>
      <p:ext uri="{BB962C8B-B14F-4D97-AF65-F5344CB8AC3E}">
        <p14:creationId xmlns:p14="http://schemas.microsoft.com/office/powerpoint/2010/main" val="95399151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Drain node as a representative of infrastructure management command.</a:t>
            </a:r>
          </a:p>
          <a:p>
            <a:pPr marL="158750" indent="0">
              <a:buNone/>
            </a:pPr>
            <a:endParaRPr lang="en-US" dirty="0"/>
          </a:p>
          <a:p>
            <a:pPr marL="158750" indent="0">
              <a:buNone/>
            </a:pPr>
            <a:r>
              <a:rPr lang="en-US" dirty="0"/>
              <a:t>Configuration is available under /my-config by default, yet this is part of the configuration’s configuration. This is for non-sensitive data. Configs operate in a similar way to secrets, except that they are not encrypted at rest and are mounted directly into the container’s filesystem without the use of RAM disks.</a:t>
            </a:r>
          </a:p>
          <a:p>
            <a:pPr marL="158750" indent="0">
              <a:buNone/>
            </a:pPr>
            <a:endParaRPr lang="en-US" dirty="0"/>
          </a:p>
          <a:p>
            <a:pPr marL="158750" indent="0">
              <a:buNone/>
            </a:pPr>
            <a:r>
              <a:rPr lang="en-US" dirty="0"/>
              <a:t>Stateful applications need persistent storage, this can be handled using appropriate storage synchronized among all nodes. For example </a:t>
            </a:r>
            <a:r>
              <a:rPr lang="en-US" dirty="0" err="1"/>
              <a:t>vsphere</a:t>
            </a:r>
            <a:r>
              <a:rPr lang="en-US" dirty="0"/>
              <a:t> provide one, we can also use network storage.</a:t>
            </a:r>
          </a:p>
          <a:p>
            <a:pPr marL="158750" indent="0">
              <a:buNone/>
            </a:pPr>
            <a:endParaRPr lang="en-US" dirty="0"/>
          </a:p>
          <a:p>
            <a:pPr marL="158750" indent="0">
              <a:buNone/>
            </a:pPr>
            <a:r>
              <a:rPr lang="en-US" dirty="0"/>
              <a:t>Resource:</a:t>
            </a:r>
          </a:p>
          <a:p>
            <a:pPr marL="457200" indent="-298450"/>
            <a:r>
              <a:rPr lang="en-US" dirty="0"/>
              <a:t>https://docs.docker.com/engine/swarm/configs/</a:t>
            </a:r>
          </a:p>
          <a:p>
            <a:pPr marL="457200" indent="-298450"/>
            <a:r>
              <a:rPr lang="en-US" dirty="0"/>
              <a:t>https://blogs.vmware.com/virtualblocks/2017/04/10/orchestrate-stateful-containers-using-docker-swarm-vsphere-docker-volume-service/</a:t>
            </a:r>
          </a:p>
        </p:txBody>
      </p:sp>
    </p:spTree>
    <p:extLst>
      <p:ext uri="{BB962C8B-B14F-4D97-AF65-F5344CB8AC3E}">
        <p14:creationId xmlns:p14="http://schemas.microsoft.com/office/powerpoint/2010/main" val="418961393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US" dirty="0"/>
          </a:p>
        </p:txBody>
      </p:sp>
    </p:spTree>
    <p:extLst>
      <p:ext uri="{BB962C8B-B14F-4D97-AF65-F5344CB8AC3E}">
        <p14:creationId xmlns:p14="http://schemas.microsoft.com/office/powerpoint/2010/main" val="168213856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US" dirty="0"/>
          </a:p>
        </p:txBody>
      </p:sp>
    </p:spTree>
    <p:extLst>
      <p:ext uri="{BB962C8B-B14F-4D97-AF65-F5344CB8AC3E}">
        <p14:creationId xmlns:p14="http://schemas.microsoft.com/office/powerpoint/2010/main" val="245020773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Unlike Swarm, it is not secured by default. It is up to the user to define and enforce security policies. Kubernetes use namespaces as a way to create multi-user environment, yet, by default, nothing prevent one user to interact with all namespaces.</a:t>
            </a:r>
          </a:p>
        </p:txBody>
      </p:sp>
    </p:spTree>
    <p:extLst>
      <p:ext uri="{BB962C8B-B14F-4D97-AF65-F5344CB8AC3E}">
        <p14:creationId xmlns:p14="http://schemas.microsoft.com/office/powerpoint/2010/main" val="6938316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Every task at hand may require specialized toolbox. The bigger and richer toolbox you have the more likely is that you have all the tools you need.</a:t>
            </a:r>
          </a:p>
          <a:p>
            <a:pPr marL="158750" indent="0">
              <a:buNone/>
            </a:pPr>
            <a:endParaRPr lang="en-US" dirty="0"/>
          </a:p>
        </p:txBody>
      </p:sp>
    </p:spTree>
    <p:extLst>
      <p:ext uri="{BB962C8B-B14F-4D97-AF65-F5344CB8AC3E}">
        <p14:creationId xmlns:p14="http://schemas.microsoft.com/office/powerpoint/2010/main" val="58426268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We can see Kubernetes as a service / API.</a:t>
            </a:r>
          </a:p>
          <a:p>
            <a:pPr marL="158750" indent="0">
              <a:buNone/>
            </a:pPr>
            <a:endParaRPr lang="en-US" dirty="0"/>
          </a:p>
          <a:p>
            <a:pPr marL="158750" indent="0">
              <a:buNone/>
            </a:pPr>
            <a:r>
              <a:rPr lang="en-US" dirty="0"/>
              <a:t>Video is no longer available online, and I think it is not from Kelsey, yet there is no way to verify that.</a:t>
            </a:r>
          </a:p>
          <a:p>
            <a:pPr marL="158750" indent="0">
              <a:buNone/>
            </a:pPr>
            <a:endParaRPr lang="en-US" dirty="0"/>
          </a:p>
          <a:p>
            <a:pPr marL="158750" indent="0">
              <a:buNone/>
            </a:pPr>
            <a:r>
              <a:rPr lang="en-US" dirty="0"/>
              <a:t>Yet there are other sources, like https://twitter.com/kelseyhightower , he can create cluster using only his voice! People are important, he is engineer in general not only about Kubernetes.</a:t>
            </a:r>
          </a:p>
          <a:p>
            <a:pPr marL="158750" indent="0">
              <a:buNone/>
            </a:pPr>
            <a:endParaRPr lang="en-US" dirty="0"/>
          </a:p>
          <a:p>
            <a:pPr marL="158750" indent="0">
              <a:buNone/>
            </a:pPr>
            <a:r>
              <a:rPr lang="en-US" dirty="0"/>
              <a:t>Resources:</a:t>
            </a:r>
          </a:p>
          <a:p>
            <a:pPr marL="457200" indent="-298450"/>
            <a:r>
              <a:rPr lang="en-US" dirty="0"/>
              <a:t>https://www.linkedin.com/pulse/cloud-infrastructure-automation-pyramid-samir-shah/</a:t>
            </a:r>
          </a:p>
          <a:p>
            <a:pPr marL="457200" indent="-298450"/>
            <a:endParaRPr lang="en-US" dirty="0"/>
          </a:p>
        </p:txBody>
      </p:sp>
    </p:spTree>
    <p:extLst>
      <p:ext uri="{BB962C8B-B14F-4D97-AF65-F5344CB8AC3E}">
        <p14:creationId xmlns:p14="http://schemas.microsoft.com/office/powerpoint/2010/main" val="277731897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Pods are designed to be short living - they should group related Docker images that should be on a single node. In Kubernetes 1.1, the official (tested and advertised) number was 30 pods per node. I actually ran 40 pods per node on Kubernetes 1.1, but I paid for it in excessive </a:t>
            </a:r>
            <a:r>
              <a:rPr lang="en-US" dirty="0" err="1"/>
              <a:t>Kubelet</a:t>
            </a:r>
            <a:r>
              <a:rPr lang="en-US" dirty="0"/>
              <a:t> overhead that stole CPU from the worker pods. In Kubernetes 1.2, the number jumped to 100 pods per node.</a:t>
            </a:r>
          </a:p>
          <a:p>
            <a:pPr marL="158750" indent="0">
              <a:buNone/>
            </a:pPr>
            <a:endParaRPr lang="en-US" dirty="0"/>
          </a:p>
          <a:p>
            <a:pPr marL="158750" indent="0">
              <a:buNone/>
            </a:pPr>
            <a:r>
              <a:rPr lang="en-US" dirty="0"/>
              <a:t>Operators are alternative to custom definitions. Good for third party software.</a:t>
            </a:r>
          </a:p>
          <a:p>
            <a:pPr marL="158750" indent="0">
              <a:buNone/>
            </a:pPr>
            <a:endParaRPr lang="en-US" dirty="0"/>
          </a:p>
          <a:p>
            <a:pPr marL="158750" indent="0">
              <a:buNone/>
            </a:pPr>
            <a:r>
              <a:rPr lang="en-US" dirty="0"/>
              <a:t>There are other primitives, we do not cover them here.</a:t>
            </a:r>
          </a:p>
        </p:txBody>
      </p:sp>
    </p:spTree>
    <p:extLst>
      <p:ext uri="{BB962C8B-B14F-4D97-AF65-F5344CB8AC3E}">
        <p14:creationId xmlns:p14="http://schemas.microsoft.com/office/powerpoint/2010/main" val="299229225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US" dirty="0"/>
          </a:p>
        </p:txBody>
      </p:sp>
    </p:spTree>
    <p:extLst>
      <p:ext uri="{BB962C8B-B14F-4D97-AF65-F5344CB8AC3E}">
        <p14:creationId xmlns:p14="http://schemas.microsoft.com/office/powerpoint/2010/main" val="350656128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There is no good notation as this is not a good diagram, yet the notation serves the purpose. To show that this is just an approximation.</a:t>
            </a:r>
          </a:p>
          <a:p>
            <a:pPr marL="158750" indent="0">
              <a:buNone/>
            </a:pPr>
            <a:endParaRPr lang="en-US" dirty="0"/>
          </a:p>
        </p:txBody>
      </p:sp>
    </p:spTree>
    <p:extLst>
      <p:ext uri="{BB962C8B-B14F-4D97-AF65-F5344CB8AC3E}">
        <p14:creationId xmlns:p14="http://schemas.microsoft.com/office/powerpoint/2010/main" val="266555551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The main unit of organization in Kubernetes is called a </a:t>
            </a:r>
            <a:r>
              <a:rPr lang="en-US" b="1" dirty="0"/>
              <a:t>pod</a:t>
            </a:r>
            <a:r>
              <a:rPr lang="en-US" dirty="0"/>
              <a:t>. A pod is a group of containers that are administered as a group on the same machine or virtual machine, a node, and are designed to be able to talk to one another easily.</a:t>
            </a:r>
          </a:p>
          <a:p>
            <a:pPr marL="158750" indent="0">
              <a:buNone/>
            </a:pPr>
            <a:endParaRPr lang="en-US" dirty="0"/>
          </a:p>
          <a:p>
            <a:pPr marL="158750" indent="0">
              <a:buNone/>
            </a:pPr>
            <a:r>
              <a:rPr lang="en-US" dirty="0"/>
              <a:t>API Server - </a:t>
            </a:r>
            <a:r>
              <a:rPr lang="en-US" dirty="0" err="1"/>
              <a:t>Kube</a:t>
            </a:r>
            <a:r>
              <a:rPr lang="en-US" dirty="0"/>
              <a:t> API Server interacts with API, Its a frontend of the </a:t>
            </a:r>
            <a:r>
              <a:rPr lang="en-US" dirty="0" err="1"/>
              <a:t>kubernetes</a:t>
            </a:r>
            <a:r>
              <a:rPr lang="en-US" dirty="0"/>
              <a:t> control plane.</a:t>
            </a:r>
          </a:p>
          <a:p>
            <a:pPr marL="158750" indent="0">
              <a:buNone/>
            </a:pPr>
            <a:endParaRPr lang="en-US" dirty="0"/>
          </a:p>
          <a:p>
            <a:pPr marL="158750" indent="0">
              <a:buNone/>
            </a:pPr>
            <a:r>
              <a:rPr lang="en-US" dirty="0"/>
              <a:t>Scheduler - Scheduler watches the pods and assigns the pods to run on specific hosts.</a:t>
            </a:r>
          </a:p>
          <a:p>
            <a:pPr marL="158750" indent="0">
              <a:buNone/>
            </a:pPr>
            <a:endParaRPr lang="en-US" dirty="0"/>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0" i="0" dirty="0" err="1">
                <a:solidFill>
                  <a:srgbClr val="3A3A3A"/>
                </a:solidFill>
                <a:effectLst/>
                <a:latin typeface="lato" panose="020F0502020204030203" pitchFamily="34" charset="0"/>
              </a:rPr>
              <a:t>Kube</a:t>
            </a:r>
            <a:r>
              <a:rPr lang="en-US" b="0" i="0" dirty="0">
                <a:solidFill>
                  <a:srgbClr val="3A3A3A"/>
                </a:solidFill>
                <a:effectLst/>
                <a:latin typeface="lato" panose="020F0502020204030203" pitchFamily="34" charset="0"/>
              </a:rPr>
              <a:t>-Controller-Manager - Controller manager runs the controllers in background which runs different tasks in Kubernetes cluster.</a:t>
            </a:r>
          </a:p>
          <a:p>
            <a:pPr marL="457200" indent="-298450"/>
            <a:r>
              <a:rPr lang="en-US" dirty="0"/>
              <a:t>Node controller is responsible for noticing and responding when nodes go down.</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b="0" i="0" dirty="0">
                <a:solidFill>
                  <a:srgbClr val="3A3A3A"/>
                </a:solidFill>
                <a:effectLst/>
                <a:latin typeface="lato" panose="020F0502020204030203" pitchFamily="34" charset="0"/>
              </a:rPr>
              <a:t>Endpoint controllers joins services and pods together.</a:t>
            </a:r>
          </a:p>
          <a:p>
            <a:pPr marL="457200" indent="-298450"/>
            <a:endParaRPr lang="en-US" dirty="0"/>
          </a:p>
          <a:p>
            <a:pPr marL="158750" indent="0">
              <a:buNone/>
            </a:pPr>
            <a:r>
              <a:rPr lang="en-US" b="0" i="0" dirty="0" err="1">
                <a:solidFill>
                  <a:srgbClr val="3A3A3A"/>
                </a:solidFill>
                <a:effectLst/>
                <a:latin typeface="lato" panose="020F0502020204030203" pitchFamily="34" charset="0"/>
              </a:rPr>
              <a:t>etcd</a:t>
            </a:r>
            <a:r>
              <a:rPr lang="en-US" b="0" i="0" dirty="0">
                <a:solidFill>
                  <a:srgbClr val="3A3A3A"/>
                </a:solidFill>
                <a:effectLst/>
                <a:latin typeface="lato" panose="020F0502020204030203" pitchFamily="34" charset="0"/>
              </a:rPr>
              <a:t> is a simple distribute key value store. </a:t>
            </a:r>
            <a:r>
              <a:rPr lang="en-US" b="0" i="0" dirty="0" err="1">
                <a:solidFill>
                  <a:srgbClr val="3A3A3A"/>
                </a:solidFill>
                <a:effectLst/>
                <a:latin typeface="lato" panose="020F0502020204030203" pitchFamily="34" charset="0"/>
              </a:rPr>
              <a:t>kubernetes</a:t>
            </a:r>
            <a:r>
              <a:rPr lang="en-US" b="0" i="0" dirty="0">
                <a:solidFill>
                  <a:srgbClr val="3A3A3A"/>
                </a:solidFill>
                <a:effectLst/>
                <a:latin typeface="lato" panose="020F0502020204030203" pitchFamily="34" charset="0"/>
              </a:rPr>
              <a:t> uses </a:t>
            </a:r>
            <a:r>
              <a:rPr lang="en-US" b="0" i="0" dirty="0" err="1">
                <a:solidFill>
                  <a:srgbClr val="3A3A3A"/>
                </a:solidFill>
                <a:effectLst/>
                <a:latin typeface="lato" panose="020F0502020204030203" pitchFamily="34" charset="0"/>
              </a:rPr>
              <a:t>etcd</a:t>
            </a:r>
            <a:r>
              <a:rPr lang="en-US" b="0" i="0" dirty="0">
                <a:solidFill>
                  <a:srgbClr val="3A3A3A"/>
                </a:solidFill>
                <a:effectLst/>
                <a:latin typeface="lato" panose="020F0502020204030203" pitchFamily="34" charset="0"/>
              </a:rPr>
              <a:t> as its database to store all cluster </a:t>
            </a:r>
            <a:r>
              <a:rPr lang="en-US" b="0" i="0" dirty="0" err="1">
                <a:solidFill>
                  <a:srgbClr val="3A3A3A"/>
                </a:solidFill>
                <a:effectLst/>
                <a:latin typeface="lato" panose="020F0502020204030203" pitchFamily="34" charset="0"/>
              </a:rPr>
              <a:t>datas</a:t>
            </a:r>
            <a:r>
              <a:rPr lang="en-US" b="0" i="0" dirty="0">
                <a:solidFill>
                  <a:srgbClr val="3A3A3A"/>
                </a:solidFill>
                <a:effectLst/>
                <a:latin typeface="lato" panose="020F0502020204030203" pitchFamily="34" charset="0"/>
              </a:rPr>
              <a:t>. </a:t>
            </a:r>
            <a:endParaRPr lang="en-US" dirty="0"/>
          </a:p>
          <a:p>
            <a:pPr marL="158750" indent="0">
              <a:buNone/>
            </a:pPr>
            <a:endParaRPr lang="en-US" dirty="0"/>
          </a:p>
          <a:p>
            <a:pPr marL="158750" indent="0">
              <a:buNone/>
            </a:pPr>
            <a:endParaRPr lang="en-US" dirty="0"/>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Pods can be organized into a service, which is a group of pods that work together, and can be organized with a system of labels, which allow metadata about objects like pods to be stored in Kubernetes.</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0" i="0" dirty="0" err="1">
                <a:solidFill>
                  <a:srgbClr val="3A3A3A"/>
                </a:solidFill>
                <a:effectLst/>
                <a:latin typeface="lato" panose="020F0502020204030203" pitchFamily="34" charset="0"/>
              </a:rPr>
              <a:t>Kubelet</a:t>
            </a:r>
            <a:r>
              <a:rPr lang="en-US" b="0" i="0" dirty="0">
                <a:solidFill>
                  <a:srgbClr val="3A3A3A"/>
                </a:solidFill>
                <a:effectLst/>
                <a:latin typeface="lato" panose="020F0502020204030203" pitchFamily="34" charset="0"/>
              </a:rPr>
              <a:t> is the primary node agent runs on each nodes and reads the container manifests which ensures that containers are running and healthy.</a:t>
            </a:r>
            <a:endParaRPr lang="en-US" dirty="0"/>
          </a:p>
          <a:p>
            <a:pPr marL="158750" indent="0">
              <a:buNone/>
            </a:pPr>
            <a:endParaRPr lang="en-US" dirty="0"/>
          </a:p>
          <a:p>
            <a:pPr marL="158750" indent="0">
              <a:buNone/>
            </a:pPr>
            <a:r>
              <a:rPr lang="en-US" b="0" i="0" dirty="0" err="1">
                <a:solidFill>
                  <a:srgbClr val="3A3A3A"/>
                </a:solidFill>
                <a:effectLst/>
                <a:latin typeface="lato" panose="020F0502020204030203" pitchFamily="34" charset="0"/>
              </a:rPr>
              <a:t>Kube</a:t>
            </a:r>
            <a:r>
              <a:rPr lang="en-US" b="0" i="0" dirty="0">
                <a:solidFill>
                  <a:srgbClr val="3A3A3A"/>
                </a:solidFill>
                <a:effectLst/>
                <a:latin typeface="lato" panose="020F0502020204030203" pitchFamily="34" charset="0"/>
              </a:rPr>
              <a:t>-proxy is a process helps us to have network proxy and </a:t>
            </a:r>
            <a:r>
              <a:rPr lang="en-US" b="0" i="0" dirty="0" err="1">
                <a:solidFill>
                  <a:srgbClr val="3A3A3A"/>
                </a:solidFill>
                <a:effectLst/>
                <a:latin typeface="lato" panose="020F0502020204030203" pitchFamily="34" charset="0"/>
              </a:rPr>
              <a:t>loadbalancer</a:t>
            </a:r>
            <a:r>
              <a:rPr lang="en-US" b="0" i="0" dirty="0">
                <a:solidFill>
                  <a:srgbClr val="3A3A3A"/>
                </a:solidFill>
                <a:effectLst/>
                <a:latin typeface="lato" panose="020F0502020204030203" pitchFamily="34" charset="0"/>
              </a:rPr>
              <a:t> for the services in a single worker node. It performs network routing for </a:t>
            </a:r>
            <a:r>
              <a:rPr lang="en-US" b="0" i="0" dirty="0" err="1">
                <a:solidFill>
                  <a:srgbClr val="3A3A3A"/>
                </a:solidFill>
                <a:effectLst/>
                <a:latin typeface="lato" panose="020F0502020204030203" pitchFamily="34" charset="0"/>
              </a:rPr>
              <a:t>tcp</a:t>
            </a:r>
            <a:r>
              <a:rPr lang="en-US" b="0" i="0" dirty="0">
                <a:solidFill>
                  <a:srgbClr val="3A3A3A"/>
                </a:solidFill>
                <a:effectLst/>
                <a:latin typeface="lato" panose="020F0502020204030203" pitchFamily="34" charset="0"/>
              </a:rPr>
              <a:t> and </a:t>
            </a:r>
            <a:r>
              <a:rPr lang="en-US" b="0" i="0" dirty="0" err="1">
                <a:solidFill>
                  <a:srgbClr val="3A3A3A"/>
                </a:solidFill>
                <a:effectLst/>
                <a:latin typeface="lato" panose="020F0502020204030203" pitchFamily="34" charset="0"/>
              </a:rPr>
              <a:t>udp</a:t>
            </a:r>
            <a:r>
              <a:rPr lang="en-US" b="0" i="0" dirty="0">
                <a:solidFill>
                  <a:srgbClr val="3A3A3A"/>
                </a:solidFill>
                <a:effectLst/>
                <a:latin typeface="lato" panose="020F0502020204030203" pitchFamily="34" charset="0"/>
              </a:rPr>
              <a:t> packets, and performs connection folding. Worker nodes can be exposed to internet via </a:t>
            </a:r>
            <a:r>
              <a:rPr lang="en-US" b="0" i="0" dirty="0" err="1">
                <a:solidFill>
                  <a:srgbClr val="3A3A3A"/>
                </a:solidFill>
                <a:effectLst/>
                <a:latin typeface="lato" panose="020F0502020204030203" pitchFamily="34" charset="0"/>
              </a:rPr>
              <a:t>kubeproxy</a:t>
            </a:r>
            <a:r>
              <a:rPr lang="en-US" b="0" i="0" dirty="0">
                <a:solidFill>
                  <a:srgbClr val="3A3A3A"/>
                </a:solidFill>
                <a:effectLst/>
                <a:latin typeface="lato" panose="020F0502020204030203" pitchFamily="34" charset="0"/>
              </a:rPr>
              <a:t>.</a:t>
            </a:r>
          </a:p>
          <a:p>
            <a:pPr marL="158750" indent="0">
              <a:buNone/>
            </a:pPr>
            <a:endParaRPr lang="en-US" dirty="0"/>
          </a:p>
          <a:p>
            <a:pPr marL="158750" indent="0">
              <a:buNone/>
            </a:pPr>
            <a:endParaRPr lang="en-US" dirty="0"/>
          </a:p>
          <a:p>
            <a:pPr marL="158750" indent="0">
              <a:buNone/>
            </a:pPr>
            <a:endParaRPr lang="en-US" dirty="0"/>
          </a:p>
        </p:txBody>
      </p:sp>
    </p:spTree>
    <p:extLst>
      <p:ext uri="{BB962C8B-B14F-4D97-AF65-F5344CB8AC3E}">
        <p14:creationId xmlns:p14="http://schemas.microsoft.com/office/powerpoint/2010/main" val="23038536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OpenShift - OpenShift is a platform as a service (PaaS) from Red Hat that is built on Docker and Kubernetes. The first new concept OpenShift adds is project, which effectively wraps a namespace, with access to the namespace being controlled via the project. Access is controlled through an authentication and authorization model based on users and groups. Projects in OpenShift therefore provide the walls between namespaces, ensuring that users, or applications, can only see and access what they are allowed to.</a:t>
            </a:r>
          </a:p>
          <a:p>
            <a:pPr marL="158750" indent="0">
              <a:buNone/>
            </a:pPr>
            <a:endParaRPr lang="en-US" dirty="0"/>
          </a:p>
          <a:p>
            <a:pPr marL="158750" indent="0">
              <a:buNone/>
            </a:pPr>
            <a:r>
              <a:rPr lang="en-US" dirty="0" err="1"/>
              <a:t>OperatorHub</a:t>
            </a:r>
            <a:r>
              <a:rPr lang="en-US" dirty="0"/>
              <a:t> – list of operators, ways to deploy to Kubernetes. Operator allow easy deployment, and often provides additional features.</a:t>
            </a:r>
          </a:p>
          <a:p>
            <a:pPr marL="158750" indent="0">
              <a:buNone/>
            </a:pPr>
            <a:endParaRPr lang="en-US" dirty="0"/>
          </a:p>
          <a:p>
            <a:pPr marL="158750" indent="0">
              <a:buNone/>
            </a:pPr>
            <a:r>
              <a:rPr lang="en-US" dirty="0"/>
              <a:t>Rancher – Using Charts, Rancher provide way to easily deploy an application. Works as manager and as a gateway to other solutions (software). It is about how you create the chart (operator) and manage them.</a:t>
            </a:r>
          </a:p>
          <a:p>
            <a:pPr marL="158750" indent="0">
              <a:buNone/>
            </a:pPr>
            <a:endParaRPr lang="en-US" dirty="0"/>
          </a:p>
          <a:p>
            <a:pPr marL="158750" indent="0">
              <a:buNone/>
            </a:pPr>
            <a:r>
              <a:rPr lang="en-US" dirty="0"/>
              <a:t>Helm – is another package manager for k8s.</a:t>
            </a:r>
          </a:p>
          <a:p>
            <a:pPr marL="158750" indent="0">
              <a:buNone/>
            </a:pPr>
            <a:endParaRPr lang="en-US" dirty="0"/>
          </a:p>
          <a:p>
            <a:pPr marL="158750" indent="0">
              <a:buNone/>
            </a:pPr>
            <a:r>
              <a:rPr lang="en-US" dirty="0" err="1"/>
              <a:t>OpenFass</a:t>
            </a:r>
            <a:r>
              <a:rPr lang="en-US" dirty="0"/>
              <a:t> – Running serverless functions on Docker and Kubernetes. This allows for better resource utilization. Especially when we have Kubernetes as a service.</a:t>
            </a:r>
          </a:p>
          <a:p>
            <a:pPr marL="158750" indent="0">
              <a:buNone/>
            </a:pPr>
            <a:endParaRPr lang="en-US" dirty="0"/>
          </a:p>
          <a:p>
            <a:pPr marL="158750" indent="0">
              <a:buNone/>
            </a:pPr>
            <a:r>
              <a:rPr lang="en-US" dirty="0"/>
              <a:t>Resources:</a:t>
            </a:r>
          </a:p>
          <a:p>
            <a:pPr marL="457200" indent="-298450"/>
            <a:r>
              <a:rPr lang="en-US" dirty="0"/>
              <a:t>https://twitter.com/robotterror/status/1178874201236656128 - building production ready k8s takes 6 months in 2019</a:t>
            </a:r>
          </a:p>
          <a:p>
            <a:pPr marL="158750" indent="0">
              <a:buNone/>
            </a:pPr>
            <a:endParaRPr lang="en-US" dirty="0"/>
          </a:p>
        </p:txBody>
      </p:sp>
    </p:spTree>
    <p:extLst>
      <p:ext uri="{BB962C8B-B14F-4D97-AF65-F5344CB8AC3E}">
        <p14:creationId xmlns:p14="http://schemas.microsoft.com/office/powerpoint/2010/main" val="381149233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I can only show you the door .. you’re the one that has to walk through it.</a:t>
            </a:r>
          </a:p>
        </p:txBody>
      </p:sp>
    </p:spTree>
    <p:extLst>
      <p:ext uri="{BB962C8B-B14F-4D97-AF65-F5344CB8AC3E}">
        <p14:creationId xmlns:p14="http://schemas.microsoft.com/office/powerpoint/2010/main" val="23228993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It was this complex few years back, since then the ecosystem become more complicated, yet approachable.</a:t>
            </a:r>
          </a:p>
          <a:p>
            <a:pPr marL="158750" indent="0">
              <a:buNone/>
            </a:pPr>
            <a:endParaRPr lang="en-US" dirty="0"/>
          </a:p>
          <a:p>
            <a:pPr marL="158750" indent="0">
              <a:buNone/>
            </a:pPr>
            <a:r>
              <a:rPr lang="en-US" dirty="0"/>
              <a:t>Resource:</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u="sng" dirty="0">
                <a:solidFill>
                  <a:schemeClr val="hlink"/>
                </a:solidFill>
                <a:hlinkClick r:id="rId3"/>
              </a:rPr>
              <a:t>https://success.docker.com/training/</a:t>
            </a:r>
            <a:r>
              <a:rPr lang="en-US" dirty="0"/>
              <a:t> </a:t>
            </a:r>
          </a:p>
          <a:p>
            <a:pPr marL="457200" indent="-298450"/>
            <a:endParaRPr lang="en-US" dirty="0"/>
          </a:p>
        </p:txBody>
      </p:sp>
    </p:spTree>
    <p:extLst>
      <p:ext uri="{BB962C8B-B14F-4D97-AF65-F5344CB8AC3E}">
        <p14:creationId xmlns:p14="http://schemas.microsoft.com/office/powerpoint/2010/main" val="35176533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Reasons have changed significantly, nowadays there is littler reason to talk about why Docker. Yet is good to see them, as there are always tools, technologies that promise you benefits. However, as the decision maker you must always see both sides of the coin.</a:t>
            </a:r>
          </a:p>
          <a:p>
            <a:pPr marL="158750" indent="0">
              <a:buNone/>
            </a:pPr>
            <a:endParaRPr lang="en-US" dirty="0"/>
          </a:p>
          <a:p>
            <a:pPr marL="158750" indent="0">
              <a:buNone/>
            </a:pPr>
            <a:r>
              <a:rPr lang="en-US" dirty="0"/>
              <a:t>Resources:</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u="sng" dirty="0">
                <a:solidFill>
                  <a:schemeClr val="hlink"/>
                </a:solidFill>
                <a:hlinkClick r:id="rId3"/>
              </a:rPr>
              <a:t>https://www.docker.com/why-docker</a:t>
            </a:r>
            <a:r>
              <a:rPr lang="en-US" u="sng" dirty="0">
                <a:solidFill>
                  <a:schemeClr val="hlink"/>
                </a:solidFill>
              </a:rPr>
              <a:t> </a:t>
            </a:r>
            <a:r>
              <a:rPr lang="en-US" dirty="0"/>
              <a:t>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https://chat.openai.com/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US" dirty="0"/>
          </a:p>
          <a:p>
            <a:pPr marL="457200" indent="-298450"/>
            <a:endParaRPr lang="en-US" dirty="0"/>
          </a:p>
        </p:txBody>
      </p:sp>
    </p:spTree>
    <p:extLst>
      <p:ext uri="{BB962C8B-B14F-4D97-AF65-F5344CB8AC3E}">
        <p14:creationId xmlns:p14="http://schemas.microsoft.com/office/powerpoint/2010/main" val="2440183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US" dirty="0"/>
          </a:p>
          <a:p>
            <a:pPr marL="158750" indent="0">
              <a:buNone/>
            </a:pPr>
            <a:endParaRPr lang="en-US" dirty="0"/>
          </a:p>
          <a:p>
            <a:pPr marL="158750" indent="0">
              <a:buNone/>
            </a:pPr>
            <a:r>
              <a:rPr lang="en-US" dirty="0"/>
              <a:t>Resource:</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u="sng" dirty="0">
                <a:solidFill>
                  <a:schemeClr val="hlink"/>
                </a:solidFill>
                <a:hlinkClick r:id="rId3"/>
              </a:rPr>
              <a:t>https://www.docker.com/resources/what-container</a:t>
            </a:r>
            <a:r>
              <a:rPr lang="en-US" dirty="0"/>
              <a:t> </a:t>
            </a:r>
          </a:p>
          <a:p>
            <a:pPr marL="457200" indent="-298450"/>
            <a:endParaRPr lang="en-US" dirty="0"/>
          </a:p>
        </p:txBody>
      </p:sp>
    </p:spTree>
    <p:extLst>
      <p:ext uri="{BB962C8B-B14F-4D97-AF65-F5344CB8AC3E}">
        <p14:creationId xmlns:p14="http://schemas.microsoft.com/office/powerpoint/2010/main" val="1596049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Introduce Image, Container and </a:t>
            </a:r>
            <a:r>
              <a:rPr lang="en-US" dirty="0" err="1"/>
              <a:t>Dockerfile</a:t>
            </a:r>
            <a:r>
              <a:rPr lang="en-US" dirty="0"/>
              <a:t> as a definition for an image. We need to maintain it.</a:t>
            </a:r>
          </a:p>
          <a:p>
            <a:pPr marL="158750" indent="0">
              <a:buNone/>
            </a:pPr>
            <a:endParaRPr lang="en-US" dirty="0"/>
          </a:p>
          <a:p>
            <a:pPr marL="158750" indent="0">
              <a:buNone/>
            </a:pPr>
            <a:r>
              <a:rPr lang="en-US" dirty="0"/>
              <a:t>Resources:</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u="sng" dirty="0">
                <a:solidFill>
                  <a:schemeClr val="hlink"/>
                </a:solidFill>
                <a:hlinkClick r:id="rId3"/>
              </a:rPr>
              <a:t>https://docs.docker.com/engine/docker-overview/#docker-engine</a:t>
            </a:r>
            <a:r>
              <a:rPr lang="en-US" dirty="0"/>
              <a:t> </a:t>
            </a:r>
          </a:p>
          <a:p>
            <a:pPr marL="457200" indent="-298450"/>
            <a:endParaRPr lang="en-US" dirty="0"/>
          </a:p>
        </p:txBody>
      </p:sp>
    </p:spTree>
    <p:extLst>
      <p:ext uri="{BB962C8B-B14F-4D97-AF65-F5344CB8AC3E}">
        <p14:creationId xmlns:p14="http://schemas.microsoft.com/office/powerpoint/2010/main" val="21788178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Not all is defined by the </a:t>
            </a:r>
            <a:r>
              <a:rPr lang="en-US" dirty="0" err="1"/>
              <a:t>Dockerfile</a:t>
            </a:r>
            <a:r>
              <a:rPr lang="en-US" dirty="0"/>
              <a:t> – only the image is. We can see that network and data volumes are outside the image.</a:t>
            </a:r>
          </a:p>
          <a:p>
            <a:pPr marL="158750" indent="0">
              <a:buNone/>
            </a:pPr>
            <a:endParaRPr lang="en-US" dirty="0"/>
          </a:p>
          <a:p>
            <a:pPr marL="158750" indent="0">
              <a:buNone/>
            </a:pPr>
            <a:endParaRPr lang="en-US" dirty="0"/>
          </a:p>
        </p:txBody>
      </p:sp>
    </p:spTree>
    <p:extLst>
      <p:ext uri="{BB962C8B-B14F-4D97-AF65-F5344CB8AC3E}">
        <p14:creationId xmlns:p14="http://schemas.microsoft.com/office/powerpoint/2010/main" val="4368694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Although there is strong isolation, it is not a sandbox. We need Linux kernel to run Docker.</a:t>
            </a:r>
          </a:p>
        </p:txBody>
      </p:sp>
    </p:spTree>
    <p:extLst>
      <p:ext uri="{BB962C8B-B14F-4D97-AF65-F5344CB8AC3E}">
        <p14:creationId xmlns:p14="http://schemas.microsoft.com/office/powerpoint/2010/main" val="37578069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FAB688-7181-167C-0E88-54D7B99DE726}"/>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B6B1EA12-ACB6-F3FB-6C9D-6C332706BC98}"/>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Tree>
    <p:extLst>
      <p:ext uri="{BB962C8B-B14F-4D97-AF65-F5344CB8AC3E}">
        <p14:creationId xmlns:p14="http://schemas.microsoft.com/office/powerpoint/2010/main" val="2907394406"/>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Section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273C58-2265-8026-9EF8-322FC2875F63}"/>
              </a:ext>
            </a:extLst>
          </p:cNvPr>
          <p:cNvSpPr>
            <a:spLocks noGrp="1"/>
          </p:cNvSpPr>
          <p:nvPr>
            <p:ph type="title"/>
          </p:nvPr>
        </p:nvSpPr>
        <p:spPr>
          <a:xfrm>
            <a:off x="623888" y="432198"/>
            <a:ext cx="7886700" cy="1318782"/>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D06C188B-6498-D274-0209-0C45CEA93729}"/>
              </a:ext>
            </a:extLst>
          </p:cNvPr>
          <p:cNvSpPr>
            <a:spLocks noGrp="1"/>
          </p:cNvSpPr>
          <p:nvPr>
            <p:ph type="body" idx="1"/>
          </p:nvPr>
        </p:nvSpPr>
        <p:spPr>
          <a:xfrm>
            <a:off x="623888" y="1874196"/>
            <a:ext cx="7886700" cy="2769239"/>
          </a:xfrm>
        </p:spPr>
        <p:txBody>
          <a:bodyPr/>
          <a:lstStyle>
            <a:lvl1pPr marL="0" indent="0">
              <a:buNone/>
              <a:defRPr sz="18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1496927790"/>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2C6B41-7CD5-F2A4-C90A-701CB564392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FEB3DB9-B97B-FF96-6EF0-0BFBB71580B8}"/>
              </a:ext>
            </a:extLst>
          </p:cNvPr>
          <p:cNvSpPr>
            <a:spLocks noGrp="1"/>
          </p:cNvSpPr>
          <p:nvPr>
            <p:ph idx="1"/>
          </p:nvPr>
        </p:nvSpPr>
        <p:spPr>
          <a:xfrm>
            <a:off x="216000" y="935999"/>
            <a:ext cx="8712000" cy="3816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82586003"/>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2C6B41-7CD5-F2A4-C90A-701CB564392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54013309"/>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FCEDD0-697B-924E-C537-B3C440010C3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20599AC-A32C-D0E6-7CB2-07BEAC26E3E2}"/>
              </a:ext>
            </a:extLst>
          </p:cNvPr>
          <p:cNvSpPr>
            <a:spLocks noGrp="1"/>
          </p:cNvSpPr>
          <p:nvPr>
            <p:ph sz="half" idx="1"/>
          </p:nvPr>
        </p:nvSpPr>
        <p:spPr>
          <a:xfrm>
            <a:off x="216000" y="936000"/>
            <a:ext cx="4272395" cy="38160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9CD0621F-44B6-F094-0C8D-FD2391904A29}"/>
              </a:ext>
            </a:extLst>
          </p:cNvPr>
          <p:cNvSpPr>
            <a:spLocks noGrp="1"/>
          </p:cNvSpPr>
          <p:nvPr>
            <p:ph sz="half" idx="2"/>
          </p:nvPr>
        </p:nvSpPr>
        <p:spPr>
          <a:xfrm>
            <a:off x="4655607" y="936000"/>
            <a:ext cx="4272395" cy="38160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25213261"/>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bg>
      <p:bgPr>
        <a:solidFill>
          <a:schemeClr val="accent2">
            <a:lumMod val="40000"/>
            <a:lumOff val="6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C9D4CA-76B3-30E2-A3CA-8D1458F49C05}"/>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13763386"/>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accent2">
            <a:lumMod val="40000"/>
            <a:lumOff val="60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305301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3131437-BC07-E308-CAF6-8A7DDE7DAFAF}"/>
              </a:ext>
            </a:extLst>
          </p:cNvPr>
          <p:cNvSpPr>
            <a:spLocks noGrp="1"/>
          </p:cNvSpPr>
          <p:nvPr>
            <p:ph type="title"/>
          </p:nvPr>
        </p:nvSpPr>
        <p:spPr>
          <a:xfrm>
            <a:off x="628650" y="156080"/>
            <a:ext cx="7886700" cy="709829"/>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E8E82EE2-E186-5EE2-1376-2EA9ADBC34AE}"/>
              </a:ext>
            </a:extLst>
          </p:cNvPr>
          <p:cNvSpPr>
            <a:spLocks noGrp="1"/>
          </p:cNvSpPr>
          <p:nvPr>
            <p:ph type="body" idx="1"/>
          </p:nvPr>
        </p:nvSpPr>
        <p:spPr>
          <a:xfrm>
            <a:off x="221673" y="1136072"/>
            <a:ext cx="8707582" cy="3643745"/>
          </a:xfrm>
          <a:prstGeom prst="rect">
            <a:avLst/>
          </a:prstGeom>
        </p:spPr>
        <p:txBody>
          <a:bodyPr vert="horz" wrap="square"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79742952"/>
      </p:ext>
    </p:extLst>
  </p:cSld>
  <p:clrMap bg1="lt1" tx1="dk1" bg2="lt2" tx2="dk2" accent1="accent1" accent2="accent2" accent3="accent3" accent4="accent4" accent5="accent5" accent6="accent6" hlink="hlink" folHlink="folHlink"/>
  <p:sldLayoutIdLst>
    <p:sldLayoutId id="2147483661" r:id="rId1"/>
    <p:sldLayoutId id="2147483663" r:id="rId2"/>
    <p:sldLayoutId id="2147483662" r:id="rId3"/>
    <p:sldLayoutId id="2147483674" r:id="rId4"/>
    <p:sldLayoutId id="2147483664" r:id="rId5"/>
    <p:sldLayoutId id="2147483666" r:id="rId6"/>
    <p:sldLayoutId id="2147483667" r:id="rId7"/>
  </p:sldLayoutIdLst>
  <p:hf sldNum="0" hdr="0" ftr="0" dt="0"/>
  <p:txStyles>
    <p:titleStyle>
      <a:lvl1pPr algn="l" defTabSz="685800" rtl="0" eaLnBrk="1" latinLnBrk="0" hangingPunct="1">
        <a:lnSpc>
          <a:spcPct val="90000"/>
        </a:lnSpc>
        <a:spcBef>
          <a:spcPct val="0"/>
        </a:spcBef>
        <a:buNone/>
        <a:defRPr sz="32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18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hyperlink" Target="https://hub.docker.com/_/hello-world" TargetMode="External"/><Relationship Id="rId2" Type="http://schemas.openxmlformats.org/officeDocument/2006/relationships/hyperlink" Target="https://docs.docker.com/get-docker/" TargetMode="External"/><Relationship Id="rId1" Type="http://schemas.openxmlformats.org/officeDocument/2006/relationships/slideLayout" Target="../slideLayouts/slideLayout2.xml"/><Relationship Id="rId4" Type="http://schemas.openxmlformats.org/officeDocument/2006/relationships/hyperlink" Target="https://docs.docker.com/engine/reference/builder/"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https://www.docker.com/community/captains/" TargetMode="External"/><Relationship Id="rId7" Type="http://schemas.openxmlformats.org/officeDocument/2006/relationships/hyperlink" Target="https://podman.io/" TargetMode="External"/><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hyperlink" Target="https://github.com/google/cadvisor" TargetMode="External"/><Relationship Id="rId5" Type="http://schemas.openxmlformats.org/officeDocument/2006/relationships/hyperlink" Target="docs.docker.com/network/" TargetMode="External"/><Relationship Id="rId4" Type="http://schemas.openxmlformats.org/officeDocument/2006/relationships/hyperlink" Target="docs.docker.com/storage/volumes/" TargetMode="Externa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hyperlink" Target="https://github.com/linkedpipes/etl/pull/627" TargetMode="External"/><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hyperlink" Target="https://www.ksi.mff.cuni.cz/teaching/nswi150-web/" TargetMode="External"/><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hyperlink" Target="https://d3s.mff.cuni.cz/cz/teaching/nswi177/202122/labs/14/" TargetMode="External"/></Relationships>
</file>

<file path=ppt/slides/_rels/slide20.xml.rels><?xml version="1.0" encoding="UTF-8" standalone="yes"?>
<Relationships xmlns="http://schemas.openxmlformats.org/package/2006/relationships"><Relationship Id="rId3" Type="http://schemas.openxmlformats.org/officeDocument/2006/relationships/hyperlink" Target="https://github.com/cusbg/prankweb" TargetMode="External"/><Relationship Id="rId2" Type="http://schemas.openxmlformats.org/officeDocument/2006/relationships/hyperlink" Target="https://github.com/nginx-proxy/nginx-proxy" TargetMode="Externa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hyperlink" Target="https://docs.docker.com/compose/compose-file" TargetMode="Externa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hyperlink" Target="https://www.vmware.com/topics/glossary/content/container-orchestration.html" TargetMode="External"/><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hyperlink" Target="https://devclass.com/2020/02/25/mirantis-to-keep-docker-swarm-buzzing-around-pledges-new-features/" TargetMode="External"/><Relationship Id="rId5" Type="http://schemas.openxmlformats.org/officeDocument/2006/relationships/hyperlink" Target="https://www.mirantis.com/blog/mirantis-acquires-docker-enterprise-platform-business/" TargetMode="External"/><Relationship Id="rId4" Type="http://schemas.openxmlformats.org/officeDocument/2006/relationships/hyperlink" Target="https://www.fairwinds.com/blog/docker-swarm-is-dead-long-live-kubernetes" TargetMode="External"/></Relationships>
</file>

<file path=ppt/slides/_rels/slide27.xml.rels><?xml version="1.0" encoding="UTF-8" standalone="yes"?>
<Relationships xmlns="http://schemas.openxmlformats.org/package/2006/relationships"><Relationship Id="rId3" Type="http://schemas.openxmlformats.org/officeDocument/2006/relationships/hyperlink" Target="https://docs.docker.com/engine/swarm/" TargetMode="External"/><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hyperlink" Target="https://docs.docker.com/engine/swarm/ingress/" TargetMode="External"/></Relationships>
</file>

<file path=ppt/slides/_rels/slide29.xml.rels><?xml version="1.0" encoding="UTF-8" standalone="yes"?>
<Relationships xmlns="http://schemas.openxmlformats.org/package/2006/relationships"><Relationship Id="rId3" Type="http://schemas.openxmlformats.org/officeDocument/2006/relationships/hyperlink" Target="https://docs.docker.com/engine/swarm/how-swarm-mode-works/nodes/" TargetMode="External"/><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3.xml.rels><?xml version="1.0" encoding="UTF-8" standalone="yes"?>
<Relationships xmlns="http://schemas.openxmlformats.org/package/2006/relationships"><Relationship Id="rId3" Type="http://schemas.openxmlformats.org/officeDocument/2006/relationships/hyperlink" Target="https://tiaonline.org/products-and-services/tia942certification/" TargetMode="External"/><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3.xml"/><Relationship Id="rId1" Type="http://schemas.openxmlformats.org/officeDocument/2006/relationships/slideLayout" Target="../slideLayouts/slideLayout3.xml"/><Relationship Id="rId5" Type="http://schemas.openxmlformats.org/officeDocument/2006/relationships/hyperlink" Target="https://docs.docker.com/engine/swarm/how-swarm-mode-works/services/" TargetMode="External"/><Relationship Id="rId4" Type="http://schemas.openxmlformats.org/officeDocument/2006/relationships/image" Target="../media/image19.png"/></Relationships>
</file>

<file path=ppt/slides/_rels/slide31.xml.rels><?xml version="1.0" encoding="UTF-8" standalone="yes"?>
<Relationships xmlns="http://schemas.openxmlformats.org/package/2006/relationships"><Relationship Id="rId3" Type="http://schemas.openxmlformats.org/officeDocument/2006/relationships/hyperlink" Target="https://github.com/dockersamples/docker-swarm-visualizer"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hyperlink" Target="https://kubernetes.io/docs/tutorials/kubernetes-basics/scale/scale-interactive/" TargetMode="External"/><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0.xml"/><Relationship Id="rId1" Type="http://schemas.openxmlformats.org/officeDocument/2006/relationships/slideLayout" Target="../slideLayouts/slideLayout3.xml"/><Relationship Id="rId6" Type="http://schemas.openxmlformats.org/officeDocument/2006/relationships/image" Target="../media/image23.jpeg"/><Relationship Id="rId5" Type="http://schemas.openxmlformats.org/officeDocument/2006/relationships/hyperlink" Target="https://twitter.com/kelseyhightower" TargetMode="External"/><Relationship Id="rId4" Type="http://schemas.openxmlformats.org/officeDocument/2006/relationships/hyperlink" Target="https://www.youtube.com/watch?v=LzEt5EYOguM"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hyperlink" Target="https://operatorhub.io/" TargetMode="External"/><Relationship Id="rId2" Type="http://schemas.openxmlformats.org/officeDocument/2006/relationships/notesSlide" Target="../notesSlides/notesSlide31.xml"/><Relationship Id="rId1" Type="http://schemas.openxmlformats.org/officeDocument/2006/relationships/slideLayout" Target="../slideLayouts/slideLayout3.xml"/><Relationship Id="rId4" Type="http://schemas.openxmlformats.org/officeDocument/2006/relationships/hyperlink" Target="https://opensource.com/article/18/9/cassandra-operator-kubernetes" TargetMode="External"/></Relationships>
</file>

<file path=ppt/slides/_rels/slide41.xml.rels><?xml version="1.0" encoding="UTF-8" standalone="yes"?>
<Relationships xmlns="http://schemas.openxmlformats.org/package/2006/relationships"><Relationship Id="rId3" Type="http://schemas.openxmlformats.org/officeDocument/2006/relationships/hyperlink" Target="https://github.com/datova-kancelaria/nkod-software/tree/main/k8s" TargetMode="External"/><Relationship Id="rId2" Type="http://schemas.openxmlformats.org/officeDocument/2006/relationships/hyperlink" Target="https://github.com/linkedpipes/etl" TargetMode="External"/><Relationship Id="rId1" Type="http://schemas.openxmlformats.org/officeDocument/2006/relationships/slideLayout" Target="../slideLayouts/slideLayout2.xml"/><Relationship Id="rId5" Type="http://schemas.openxmlformats.org/officeDocument/2006/relationships/hyperlink" Target="https://minikube.sigs.k8s.io/docs/start/" TargetMode="External"/><Relationship Id="rId4" Type="http://schemas.openxmlformats.org/officeDocument/2006/relationships/hyperlink" Target="https://labs.play-with-k8s.com/" TargetMode="Externa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3" Type="http://schemas.openxmlformats.org/officeDocument/2006/relationships/hyperlink" Target="https://etcd.io/" TargetMode="External"/><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4.xml"/><Relationship Id="rId1" Type="http://schemas.openxmlformats.org/officeDocument/2006/relationships/slideLayout" Target="../slideLayouts/slideLayout3.xml"/><Relationship Id="rId4" Type="http://schemas.openxmlformats.org/officeDocument/2006/relationships/hyperlink" Target="https://www.learnitguide.net/2018/08/what-is-kubernetes-learn-kubernetes.html" TargetMode="External"/></Relationships>
</file>

<file path=ppt/slides/_rels/slide45.xml.rels><?xml version="1.0" encoding="UTF-8" standalone="yes"?>
<Relationships xmlns="http://schemas.openxmlformats.org/package/2006/relationships"><Relationship Id="rId8" Type="http://schemas.openxmlformats.org/officeDocument/2006/relationships/hyperlink" Target="https://operatorhub.io/" TargetMode="External"/><Relationship Id="rId3" Type="http://schemas.openxmlformats.org/officeDocument/2006/relationships/hyperlink" Target="https://www.openshift.com/" TargetMode="External"/><Relationship Id="rId7" Type="http://schemas.openxmlformats.org/officeDocument/2006/relationships/hyperlink" Target="https://github.com/rwngwn/Kubernetes2OpenShift" TargetMode="External"/><Relationship Id="rId12" Type="http://schemas.openxmlformats.org/officeDocument/2006/relationships/image" Target="../media/image25.png"/><Relationship Id="rId2" Type="http://schemas.openxmlformats.org/officeDocument/2006/relationships/notesSlide" Target="../notesSlides/notesSlide35.xml"/><Relationship Id="rId1" Type="http://schemas.openxmlformats.org/officeDocument/2006/relationships/slideLayout" Target="../slideLayouts/slideLayout3.xml"/><Relationship Id="rId6" Type="http://schemas.openxmlformats.org/officeDocument/2006/relationships/hyperlink" Target="https://github.com/minishift/minishift" TargetMode="External"/><Relationship Id="rId11" Type="http://schemas.openxmlformats.org/officeDocument/2006/relationships/hyperlink" Target="https://www.openfaas.com/" TargetMode="External"/><Relationship Id="rId5" Type="http://schemas.openxmlformats.org/officeDocument/2006/relationships/hyperlink" Target="https://developers.redhat.com/learn/openshift/deploy-spring-application-openshift" TargetMode="External"/><Relationship Id="rId10" Type="http://schemas.openxmlformats.org/officeDocument/2006/relationships/hyperlink" Target="https://helm.sh/" TargetMode="External"/><Relationship Id="rId4" Type="http://schemas.openxmlformats.org/officeDocument/2006/relationships/hyperlink" Target="https://developers.redhat.com/learn" TargetMode="External"/><Relationship Id="rId9" Type="http://schemas.openxmlformats.org/officeDocument/2006/relationships/hyperlink" Target="https://www.rancher.com/" TargetMode="External"/></Relationships>
</file>

<file path=ppt/slides/_rels/slide46.xml.rels><?xml version="1.0" encoding="UTF-8" standalone="yes"?>
<Relationships xmlns="http://schemas.openxmlformats.org/package/2006/relationships"><Relationship Id="rId3" Type="http://schemas.openxmlformats.org/officeDocument/2006/relationships/hyperlink" Target="https://github.com/redhat-developer-demos/istio-tutorial" TargetMode="External"/><Relationship Id="rId2" Type="http://schemas.openxmlformats.org/officeDocument/2006/relationships/hyperlink" Target="https://opensource.com/article/18/9/what-istio" TargetMode="Externa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hyperlink" Target="https://en.wikipedia.org/wiki/Software_architect" TargetMode="Externa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B97A4D-40D3-DCBF-D039-6F5366BA3469}"/>
              </a:ext>
            </a:extLst>
          </p:cNvPr>
          <p:cNvSpPr>
            <a:spLocks noGrp="1"/>
          </p:cNvSpPr>
          <p:nvPr>
            <p:ph type="ctrTitle"/>
          </p:nvPr>
        </p:nvSpPr>
        <p:spPr/>
        <p:txBody>
          <a:bodyPr/>
          <a:lstStyle/>
          <a:p>
            <a:r>
              <a:rPr lang="en-US" dirty="0"/>
              <a:t>Quality Attributes</a:t>
            </a:r>
          </a:p>
        </p:txBody>
      </p:sp>
      <p:sp>
        <p:nvSpPr>
          <p:cNvPr id="3" name="Subtitle 2">
            <a:extLst>
              <a:ext uri="{FF2B5EF4-FFF2-40B4-BE49-F238E27FC236}">
                <a16:creationId xmlns:a16="http://schemas.microsoft.com/office/drawing/2014/main" id="{35DEEB38-766D-E29C-AB42-8B9451E6F3FE}"/>
              </a:ext>
            </a:extLst>
          </p:cNvPr>
          <p:cNvSpPr>
            <a:spLocks noGrp="1"/>
          </p:cNvSpPr>
          <p:nvPr>
            <p:ph type="subTitle" idx="1"/>
          </p:nvPr>
        </p:nvSpPr>
        <p:spPr/>
        <p:txBody>
          <a:bodyPr/>
          <a:lstStyle/>
          <a:p>
            <a:r>
              <a:rPr lang="en-US" dirty="0"/>
              <a:t>Docker &amp; Kubernetes</a:t>
            </a:r>
          </a:p>
          <a:p>
            <a:endParaRPr lang="en-US" dirty="0"/>
          </a:p>
        </p:txBody>
      </p:sp>
    </p:spTree>
    <p:extLst>
      <p:ext uri="{BB962C8B-B14F-4D97-AF65-F5344CB8AC3E}">
        <p14:creationId xmlns:p14="http://schemas.microsoft.com/office/powerpoint/2010/main" val="16802684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DAA5B9-22E7-3837-91B8-057BC864C30B}"/>
              </a:ext>
            </a:extLst>
          </p:cNvPr>
          <p:cNvSpPr>
            <a:spLocks noGrp="1"/>
          </p:cNvSpPr>
          <p:nvPr>
            <p:ph type="title"/>
          </p:nvPr>
        </p:nvSpPr>
        <p:spPr/>
        <p:txBody>
          <a:bodyPr/>
          <a:lstStyle/>
          <a:p>
            <a:r>
              <a:rPr lang="en-US" dirty="0"/>
              <a:t>What is Docker?</a:t>
            </a:r>
          </a:p>
        </p:txBody>
      </p:sp>
      <p:sp>
        <p:nvSpPr>
          <p:cNvPr id="3" name="Content Placeholder 2">
            <a:extLst>
              <a:ext uri="{FF2B5EF4-FFF2-40B4-BE49-F238E27FC236}">
                <a16:creationId xmlns:a16="http://schemas.microsoft.com/office/drawing/2014/main" id="{8A744ABC-94A3-D5D9-C32A-C3F1FDECFFAE}"/>
              </a:ext>
            </a:extLst>
          </p:cNvPr>
          <p:cNvSpPr>
            <a:spLocks noGrp="1"/>
          </p:cNvSpPr>
          <p:nvPr>
            <p:ph idx="1"/>
          </p:nvPr>
        </p:nvSpPr>
        <p:spPr>
          <a:xfrm>
            <a:off x="216000" y="935999"/>
            <a:ext cx="8712000" cy="803154"/>
          </a:xfrm>
        </p:spPr>
        <p:txBody>
          <a:bodyPr/>
          <a:lstStyle/>
          <a:p>
            <a:pPr marL="0" indent="0" algn="ctr">
              <a:buNone/>
            </a:pPr>
            <a:r>
              <a:rPr lang="en-US" dirty="0"/>
              <a:t>Containerization is a </a:t>
            </a:r>
            <a:r>
              <a:rPr lang="en-US" dirty="0">
                <a:solidFill>
                  <a:schemeClr val="accent2"/>
                </a:solidFill>
              </a:rPr>
              <a:t>lightweight virtualization technology</a:t>
            </a:r>
          </a:p>
          <a:p>
            <a:pPr marL="0" indent="0" algn="ctr">
              <a:buNone/>
            </a:pPr>
            <a:r>
              <a:rPr lang="en-US" dirty="0"/>
              <a:t>alternative to hypervisor virtualization.</a:t>
            </a:r>
          </a:p>
          <a:p>
            <a:pPr marL="0" indent="0">
              <a:buNone/>
            </a:pPr>
            <a:endParaRPr lang="en-US" dirty="0"/>
          </a:p>
          <a:p>
            <a:pPr marL="0" indent="0">
              <a:buNone/>
            </a:pPr>
            <a:endParaRPr lang="en-US" dirty="0"/>
          </a:p>
        </p:txBody>
      </p:sp>
      <p:pic>
        <p:nvPicPr>
          <p:cNvPr id="4" name="Google Shape;114;p22">
            <a:extLst>
              <a:ext uri="{FF2B5EF4-FFF2-40B4-BE49-F238E27FC236}">
                <a16:creationId xmlns:a16="http://schemas.microsoft.com/office/drawing/2014/main" id="{8E08E21A-ECF9-1154-162F-A85696DFADF4}"/>
              </a:ext>
            </a:extLst>
          </p:cNvPr>
          <p:cNvPicPr preferRelativeResize="0"/>
          <p:nvPr/>
        </p:nvPicPr>
        <p:blipFill>
          <a:blip r:embed="rId3">
            <a:alphaModFix/>
          </a:blip>
          <a:stretch>
            <a:fillRect/>
          </a:stretch>
        </p:blipFill>
        <p:spPr>
          <a:xfrm>
            <a:off x="1183222" y="1586753"/>
            <a:ext cx="6777555" cy="3121959"/>
          </a:xfrm>
          <a:prstGeom prst="rect">
            <a:avLst/>
          </a:prstGeom>
          <a:noFill/>
          <a:ln>
            <a:noFill/>
          </a:ln>
        </p:spPr>
      </p:pic>
      <p:sp>
        <p:nvSpPr>
          <p:cNvPr id="5" name="TextBox 4">
            <a:extLst>
              <a:ext uri="{FF2B5EF4-FFF2-40B4-BE49-F238E27FC236}">
                <a16:creationId xmlns:a16="http://schemas.microsoft.com/office/drawing/2014/main" id="{8EAC7346-DE4A-DE54-9AFD-7848410E45FC}"/>
              </a:ext>
            </a:extLst>
          </p:cNvPr>
          <p:cNvSpPr txBox="1"/>
          <p:nvPr/>
        </p:nvSpPr>
        <p:spPr>
          <a:xfrm>
            <a:off x="6678825" y="3838169"/>
            <a:ext cx="1281952" cy="369332"/>
          </a:xfrm>
          <a:prstGeom prst="rect">
            <a:avLst/>
          </a:prstGeom>
          <a:noFill/>
        </p:spPr>
        <p:txBody>
          <a:bodyPr wrap="square" rtlCol="0">
            <a:spAutoFit/>
          </a:bodyPr>
          <a:lstStyle/>
          <a:p>
            <a:pPr algn="ctr"/>
            <a:r>
              <a:rPr lang="en-US" dirty="0" err="1"/>
              <a:t>Dockerfiles</a:t>
            </a:r>
            <a:endParaRPr lang="en-US" dirty="0"/>
          </a:p>
        </p:txBody>
      </p:sp>
      <p:cxnSp>
        <p:nvCxnSpPr>
          <p:cNvPr id="7" name="Straight Arrow Connector 6">
            <a:extLst>
              <a:ext uri="{FF2B5EF4-FFF2-40B4-BE49-F238E27FC236}">
                <a16:creationId xmlns:a16="http://schemas.microsoft.com/office/drawing/2014/main" id="{08B011CB-1BE3-8597-9AD3-BA2BE3BF50FC}"/>
              </a:ext>
            </a:extLst>
          </p:cNvPr>
          <p:cNvCxnSpPr>
            <a:cxnSpLocks/>
            <a:stCxn id="5" idx="1"/>
          </p:cNvCxnSpPr>
          <p:nvPr/>
        </p:nvCxnSpPr>
        <p:spPr>
          <a:xfrm flipH="1" flipV="1">
            <a:off x="5809129" y="3838169"/>
            <a:ext cx="869696" cy="18466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17026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4EB0E-4C4A-2538-AF25-2F92CAA3B46B}"/>
              </a:ext>
            </a:extLst>
          </p:cNvPr>
          <p:cNvSpPr>
            <a:spLocks noGrp="1"/>
          </p:cNvSpPr>
          <p:nvPr>
            <p:ph type="title"/>
          </p:nvPr>
        </p:nvSpPr>
        <p:spPr/>
        <p:txBody>
          <a:bodyPr/>
          <a:lstStyle/>
          <a:p>
            <a:r>
              <a:rPr lang="en-US" dirty="0"/>
              <a:t>What is Docker?</a:t>
            </a:r>
          </a:p>
        </p:txBody>
      </p:sp>
      <p:pic>
        <p:nvPicPr>
          <p:cNvPr id="4" name="Content Placeholder 3" descr="Diagram&#10;&#10;Description automatically generated">
            <a:extLst>
              <a:ext uri="{FF2B5EF4-FFF2-40B4-BE49-F238E27FC236}">
                <a16:creationId xmlns:a16="http://schemas.microsoft.com/office/drawing/2014/main" id="{498FCCB6-EE0E-9D03-BB1B-0FA9F709F6CE}"/>
              </a:ext>
            </a:extLst>
          </p:cNvPr>
          <p:cNvPicPr>
            <a:picLocks noGrp="1" noChangeAspect="1"/>
          </p:cNvPicPr>
          <p:nvPr>
            <p:ph idx="1"/>
          </p:nvPr>
        </p:nvPicPr>
        <p:blipFill>
          <a:blip r:embed="rId3"/>
          <a:stretch>
            <a:fillRect/>
          </a:stretch>
        </p:blipFill>
        <p:spPr>
          <a:xfrm>
            <a:off x="2228850" y="1010444"/>
            <a:ext cx="4686300" cy="3667125"/>
          </a:xfrm>
          <a:prstGeom prst="rect">
            <a:avLst/>
          </a:prstGeom>
        </p:spPr>
      </p:pic>
    </p:spTree>
    <p:extLst>
      <p:ext uri="{BB962C8B-B14F-4D97-AF65-F5344CB8AC3E}">
        <p14:creationId xmlns:p14="http://schemas.microsoft.com/office/powerpoint/2010/main" val="37279559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578409-2C9E-B08C-3C8C-07BCE8FA0853}"/>
              </a:ext>
            </a:extLst>
          </p:cNvPr>
          <p:cNvSpPr>
            <a:spLocks noGrp="1"/>
          </p:cNvSpPr>
          <p:nvPr>
            <p:ph type="title"/>
          </p:nvPr>
        </p:nvSpPr>
        <p:spPr/>
        <p:txBody>
          <a:bodyPr/>
          <a:lstStyle/>
          <a:p>
            <a:r>
              <a:rPr lang="en-US" dirty="0"/>
              <a:t>Docker implementation</a:t>
            </a:r>
          </a:p>
        </p:txBody>
      </p:sp>
      <p:sp>
        <p:nvSpPr>
          <p:cNvPr id="3" name="Content Placeholder 2">
            <a:extLst>
              <a:ext uri="{FF2B5EF4-FFF2-40B4-BE49-F238E27FC236}">
                <a16:creationId xmlns:a16="http://schemas.microsoft.com/office/drawing/2014/main" id="{0708A361-77D9-4A9C-E23C-3AC206A569C5}"/>
              </a:ext>
            </a:extLst>
          </p:cNvPr>
          <p:cNvSpPr>
            <a:spLocks noGrp="1"/>
          </p:cNvSpPr>
          <p:nvPr>
            <p:ph idx="1"/>
          </p:nvPr>
        </p:nvSpPr>
        <p:spPr/>
        <p:txBody>
          <a:bodyPr/>
          <a:lstStyle/>
          <a:p>
            <a:pPr marL="0" indent="0">
              <a:buNone/>
            </a:pPr>
            <a:r>
              <a:rPr lang="en-US" dirty="0"/>
              <a:t>Linux namespaces provide isolated environments:</a:t>
            </a:r>
          </a:p>
          <a:p>
            <a:r>
              <a:rPr lang="en-US" dirty="0" err="1"/>
              <a:t>pid</a:t>
            </a:r>
            <a:r>
              <a:rPr lang="en-US" dirty="0"/>
              <a:t> namespace	- process isolation</a:t>
            </a:r>
          </a:p>
          <a:p>
            <a:r>
              <a:rPr lang="en-US" dirty="0"/>
              <a:t>net namespace	- network interface</a:t>
            </a:r>
          </a:p>
          <a:p>
            <a:r>
              <a:rPr lang="en-US" dirty="0" err="1"/>
              <a:t>ip</a:t>
            </a:r>
            <a:r>
              <a:rPr lang="en-US" dirty="0"/>
              <a:t> namespace	- inter-process communication</a:t>
            </a:r>
          </a:p>
          <a:p>
            <a:r>
              <a:rPr lang="en-US" dirty="0" err="1"/>
              <a:t>mnt</a:t>
            </a:r>
            <a:r>
              <a:rPr lang="en-US" dirty="0"/>
              <a:t> namespace	- filesystem mounting points</a:t>
            </a:r>
          </a:p>
          <a:p>
            <a:r>
              <a:rPr lang="en-US" dirty="0" err="1"/>
              <a:t>uts</a:t>
            </a:r>
            <a:r>
              <a:rPr lang="en-US" dirty="0"/>
              <a:t> namespace	- isolation of kernel and version identifiers</a:t>
            </a:r>
          </a:p>
          <a:p>
            <a:pPr marL="0" indent="0">
              <a:buNone/>
            </a:pPr>
            <a:br>
              <a:rPr lang="en-US" dirty="0"/>
            </a:br>
            <a:r>
              <a:rPr lang="en-US" dirty="0"/>
              <a:t>Control groups (</a:t>
            </a:r>
            <a:r>
              <a:rPr lang="en-US" dirty="0" err="1"/>
              <a:t>cgroups</a:t>
            </a:r>
            <a:r>
              <a:rPr lang="en-US" dirty="0"/>
              <a:t>) to limit resources.</a:t>
            </a:r>
          </a:p>
          <a:p>
            <a:pPr marL="0" indent="0">
              <a:buNone/>
            </a:pPr>
            <a:br>
              <a:rPr lang="en-US" dirty="0"/>
            </a:br>
            <a:r>
              <a:rPr lang="en-US" dirty="0"/>
              <a:t>Union file system (</a:t>
            </a:r>
            <a:r>
              <a:rPr lang="en-US" dirty="0" err="1"/>
              <a:t>UnionFS</a:t>
            </a:r>
            <a:r>
              <a:rPr lang="en-US" dirty="0"/>
              <a:t>) variants to manage file system.</a:t>
            </a:r>
          </a:p>
          <a:p>
            <a:pPr marL="0" indent="0">
              <a:buNone/>
            </a:pPr>
            <a:r>
              <a:rPr lang="en-US" dirty="0"/>
              <a:t>….</a:t>
            </a:r>
          </a:p>
        </p:txBody>
      </p:sp>
    </p:spTree>
    <p:extLst>
      <p:ext uri="{BB962C8B-B14F-4D97-AF65-F5344CB8AC3E}">
        <p14:creationId xmlns:p14="http://schemas.microsoft.com/office/powerpoint/2010/main" val="30697765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423407-FCAA-D340-9984-2CEFE74E934C}"/>
              </a:ext>
            </a:extLst>
          </p:cNvPr>
          <p:cNvSpPr>
            <a:spLocks noGrp="1"/>
          </p:cNvSpPr>
          <p:nvPr>
            <p:ph type="title"/>
          </p:nvPr>
        </p:nvSpPr>
        <p:spPr/>
        <p:txBody>
          <a:bodyPr/>
          <a:lstStyle/>
          <a:p>
            <a:r>
              <a:rPr lang="en-US" dirty="0"/>
              <a:t>Demo : Docker</a:t>
            </a:r>
          </a:p>
        </p:txBody>
      </p:sp>
      <p:sp>
        <p:nvSpPr>
          <p:cNvPr id="3" name="Subtitle 2">
            <a:extLst>
              <a:ext uri="{FF2B5EF4-FFF2-40B4-BE49-F238E27FC236}">
                <a16:creationId xmlns:a16="http://schemas.microsoft.com/office/drawing/2014/main" id="{6F9DD857-F46B-9AF1-1DB7-CC82808A4E91}"/>
              </a:ext>
            </a:extLst>
          </p:cNvPr>
          <p:cNvSpPr>
            <a:spLocks noGrp="1"/>
          </p:cNvSpPr>
          <p:nvPr>
            <p:ph type="body" idx="1"/>
          </p:nvPr>
        </p:nvSpPr>
        <p:spPr/>
        <p:txBody>
          <a:bodyPr/>
          <a:lstStyle/>
          <a:p>
            <a:pPr marL="285750" indent="-285750" algn="l">
              <a:buClr>
                <a:schemeClr val="tx1"/>
              </a:buClr>
              <a:buFont typeface="Arial" panose="020B0604020202020204" pitchFamily="34" charset="0"/>
              <a:buChar char="•"/>
            </a:pPr>
            <a:r>
              <a:rPr lang="en-US" dirty="0">
                <a:hlinkClick r:id="rId2"/>
              </a:rPr>
              <a:t>Docker install</a:t>
            </a:r>
            <a:endParaRPr lang="en-US" dirty="0"/>
          </a:p>
          <a:p>
            <a:pPr marL="285750" indent="-285750" algn="l">
              <a:buClr>
                <a:schemeClr val="tx1"/>
              </a:buClr>
              <a:buFont typeface="Arial" panose="020B0604020202020204" pitchFamily="34" charset="0"/>
              <a:buChar char="•"/>
            </a:pPr>
            <a:r>
              <a:rPr lang="en-US" dirty="0">
                <a:solidFill>
                  <a:schemeClr val="tx1"/>
                </a:solidFill>
              </a:rPr>
              <a:t>Docker commands</a:t>
            </a:r>
          </a:p>
          <a:p>
            <a:pPr marL="285750" indent="-285750" algn="l">
              <a:buClr>
                <a:schemeClr val="tx1"/>
              </a:buClr>
              <a:buFont typeface="Arial" panose="020B0604020202020204" pitchFamily="34" charset="0"/>
              <a:buChar char="•"/>
            </a:pPr>
            <a:r>
              <a:rPr lang="en-US" dirty="0">
                <a:hlinkClick r:id="rId3"/>
              </a:rPr>
              <a:t>Hello world</a:t>
            </a:r>
            <a:endParaRPr lang="en-US" dirty="0"/>
          </a:p>
          <a:p>
            <a:pPr marL="285750" indent="-285750" algn="l">
              <a:buClr>
                <a:schemeClr val="tx1"/>
              </a:buClr>
              <a:buFont typeface="Arial" panose="020B0604020202020204" pitchFamily="34" charset="0"/>
              <a:buChar char="•"/>
            </a:pPr>
            <a:r>
              <a:rPr lang="en-US" dirty="0" err="1">
                <a:hlinkClick r:id="rId4"/>
              </a:rPr>
              <a:t>Dockerfile</a:t>
            </a:r>
            <a:endParaRPr lang="en-US" dirty="0"/>
          </a:p>
          <a:p>
            <a:pPr marL="285750" indent="-285750" algn="l">
              <a:buClr>
                <a:schemeClr val="tx1"/>
              </a:buClr>
              <a:buFont typeface="Arial" panose="020B0604020202020204" pitchFamily="34" charset="0"/>
              <a:buChar char="•"/>
            </a:pPr>
            <a:r>
              <a:rPr lang="en-US" dirty="0">
                <a:solidFill>
                  <a:schemeClr val="tx1"/>
                </a:solidFill>
              </a:rPr>
              <a:t>Node.js application</a:t>
            </a:r>
          </a:p>
          <a:p>
            <a:pPr algn="l"/>
            <a:endParaRPr lang="en-US" dirty="0"/>
          </a:p>
        </p:txBody>
      </p:sp>
    </p:spTree>
    <p:extLst>
      <p:ext uri="{BB962C8B-B14F-4D97-AF65-F5344CB8AC3E}">
        <p14:creationId xmlns:p14="http://schemas.microsoft.com/office/powerpoint/2010/main" val="35484524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52D2C-5C88-5863-EF58-A8F849158B30}"/>
              </a:ext>
            </a:extLst>
          </p:cNvPr>
          <p:cNvSpPr>
            <a:spLocks noGrp="1"/>
          </p:cNvSpPr>
          <p:nvPr>
            <p:ph type="title"/>
          </p:nvPr>
        </p:nvSpPr>
        <p:spPr/>
        <p:txBody>
          <a:bodyPr/>
          <a:lstStyle/>
          <a:p>
            <a:r>
              <a:rPr lang="en-US" dirty="0"/>
              <a:t>There is more ...</a:t>
            </a:r>
          </a:p>
        </p:txBody>
      </p:sp>
      <p:sp>
        <p:nvSpPr>
          <p:cNvPr id="3" name="Content Placeholder 2">
            <a:extLst>
              <a:ext uri="{FF2B5EF4-FFF2-40B4-BE49-F238E27FC236}">
                <a16:creationId xmlns:a16="http://schemas.microsoft.com/office/drawing/2014/main" id="{4650F866-759D-B34A-8B93-5CC9E611FACE}"/>
              </a:ext>
            </a:extLst>
          </p:cNvPr>
          <p:cNvSpPr>
            <a:spLocks noGrp="1"/>
          </p:cNvSpPr>
          <p:nvPr>
            <p:ph idx="1"/>
          </p:nvPr>
        </p:nvSpPr>
        <p:spPr/>
        <p:txBody>
          <a:bodyPr/>
          <a:lstStyle/>
          <a:p>
            <a:r>
              <a:rPr lang="en-US" dirty="0">
                <a:hlinkClick r:id="rId3"/>
              </a:rPr>
              <a:t>Docker Captain Program</a:t>
            </a:r>
            <a:endParaRPr lang="en-US" dirty="0"/>
          </a:p>
          <a:p>
            <a:r>
              <a:rPr lang="en-US" dirty="0">
                <a:hlinkClick r:id="rId4" action="ppaction://hlinkfile"/>
              </a:rPr>
              <a:t>Docker Volume</a:t>
            </a:r>
            <a:endParaRPr lang="en-US" dirty="0"/>
          </a:p>
          <a:p>
            <a:r>
              <a:rPr lang="en-US" dirty="0"/>
              <a:t>ADD / COPY / </a:t>
            </a:r>
            <a:r>
              <a:rPr lang="en-US" strike="sngStrike" dirty="0"/>
              <a:t>MAINTAINER</a:t>
            </a:r>
            <a:r>
              <a:rPr lang="en-US" dirty="0"/>
              <a:t> / ENTRYPOINT/…</a:t>
            </a:r>
          </a:p>
          <a:p>
            <a:r>
              <a:rPr lang="en-US" dirty="0"/>
              <a:t>Multi-stage builds</a:t>
            </a:r>
          </a:p>
          <a:p>
            <a:r>
              <a:rPr lang="en-US" dirty="0">
                <a:hlinkClick r:id="rId5" action="ppaction://hlinkfile"/>
              </a:rPr>
              <a:t>Docker Network</a:t>
            </a:r>
            <a:endParaRPr lang="en-US" dirty="0"/>
          </a:p>
          <a:p>
            <a:r>
              <a:rPr lang="en-US" dirty="0"/>
              <a:t>API (REST, /var/run/</a:t>
            </a:r>
            <a:r>
              <a:rPr lang="en-US" dirty="0" err="1"/>
              <a:t>docker.sock</a:t>
            </a:r>
            <a:r>
              <a:rPr lang="en-US" dirty="0"/>
              <a:t>)</a:t>
            </a:r>
          </a:p>
          <a:p>
            <a:r>
              <a:rPr lang="en-US" dirty="0" err="1">
                <a:hlinkClick r:id="rId6"/>
              </a:rPr>
              <a:t>cAdvisor</a:t>
            </a:r>
            <a:endParaRPr lang="en-US" dirty="0"/>
          </a:p>
          <a:p>
            <a:r>
              <a:rPr lang="en-US" dirty="0" err="1">
                <a:hlinkClick r:id="rId7"/>
              </a:rPr>
              <a:t>Podman</a:t>
            </a:r>
            <a:endParaRPr lang="en-US" dirty="0"/>
          </a:p>
          <a:p>
            <a:r>
              <a:rPr lang="en-US" dirty="0"/>
              <a:t>….</a:t>
            </a:r>
          </a:p>
          <a:p>
            <a:endParaRPr lang="en-US" dirty="0"/>
          </a:p>
        </p:txBody>
      </p:sp>
    </p:spTree>
    <p:extLst>
      <p:ext uri="{BB962C8B-B14F-4D97-AF65-F5344CB8AC3E}">
        <p14:creationId xmlns:p14="http://schemas.microsoft.com/office/powerpoint/2010/main" val="11613002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BCD1C9-2D0C-414B-FCE8-8E04677D7D28}"/>
              </a:ext>
            </a:extLst>
          </p:cNvPr>
          <p:cNvSpPr>
            <a:spLocks noGrp="1"/>
          </p:cNvSpPr>
          <p:nvPr>
            <p:ph type="title"/>
          </p:nvPr>
        </p:nvSpPr>
        <p:spPr/>
        <p:txBody>
          <a:bodyPr/>
          <a:lstStyle/>
          <a:p>
            <a:r>
              <a:rPr lang="en-US" dirty="0"/>
              <a:t>Quality Attributes with Docker</a:t>
            </a:r>
          </a:p>
        </p:txBody>
      </p:sp>
      <p:sp>
        <p:nvSpPr>
          <p:cNvPr id="3" name="Content Placeholder 2">
            <a:extLst>
              <a:ext uri="{FF2B5EF4-FFF2-40B4-BE49-F238E27FC236}">
                <a16:creationId xmlns:a16="http://schemas.microsoft.com/office/drawing/2014/main" id="{3F37B84A-BFF7-E78F-78ED-DC8D1F0972D7}"/>
              </a:ext>
            </a:extLst>
          </p:cNvPr>
          <p:cNvSpPr>
            <a:spLocks noGrp="1"/>
          </p:cNvSpPr>
          <p:nvPr>
            <p:ph sz="half" idx="1"/>
          </p:nvPr>
        </p:nvSpPr>
        <p:spPr/>
        <p:txBody>
          <a:bodyPr/>
          <a:lstStyle/>
          <a:p>
            <a:pPr marL="0" indent="0">
              <a:buNone/>
            </a:pPr>
            <a:r>
              <a:rPr lang="en-US" b="1" dirty="0"/>
              <a:t>Run-Time</a:t>
            </a:r>
          </a:p>
          <a:p>
            <a:r>
              <a:rPr lang="en-US" dirty="0">
                <a:solidFill>
                  <a:schemeClr val="accent3"/>
                </a:solidFill>
              </a:rPr>
              <a:t>Availability</a:t>
            </a:r>
          </a:p>
          <a:p>
            <a:r>
              <a:rPr lang="en-US" dirty="0">
                <a:solidFill>
                  <a:schemeClr val="accent3"/>
                </a:solidFill>
              </a:rPr>
              <a:t>Performance</a:t>
            </a:r>
          </a:p>
          <a:p>
            <a:r>
              <a:rPr lang="en-US" dirty="0">
                <a:solidFill>
                  <a:schemeClr val="accent3"/>
                </a:solidFill>
              </a:rPr>
              <a:t>Security</a:t>
            </a:r>
          </a:p>
          <a:p>
            <a:r>
              <a:rPr lang="en-US" dirty="0">
                <a:solidFill>
                  <a:schemeClr val="accent3"/>
                </a:solidFill>
              </a:rPr>
              <a:t>…</a:t>
            </a:r>
          </a:p>
          <a:p>
            <a:pPr marL="0" indent="0">
              <a:buNone/>
            </a:pPr>
            <a:endParaRPr lang="en-US" dirty="0"/>
          </a:p>
        </p:txBody>
      </p:sp>
      <p:sp>
        <p:nvSpPr>
          <p:cNvPr id="4" name="Content Placeholder 3">
            <a:extLst>
              <a:ext uri="{FF2B5EF4-FFF2-40B4-BE49-F238E27FC236}">
                <a16:creationId xmlns:a16="http://schemas.microsoft.com/office/drawing/2014/main" id="{06FEACF9-34B2-F905-F35F-F7841642F697}"/>
              </a:ext>
            </a:extLst>
          </p:cNvPr>
          <p:cNvSpPr>
            <a:spLocks noGrp="1"/>
          </p:cNvSpPr>
          <p:nvPr>
            <p:ph sz="half" idx="2"/>
          </p:nvPr>
        </p:nvSpPr>
        <p:spPr/>
        <p:txBody>
          <a:bodyPr/>
          <a:lstStyle/>
          <a:p>
            <a:pPr marL="0" indent="0">
              <a:buNone/>
            </a:pPr>
            <a:r>
              <a:rPr lang="en-US" b="1" dirty="0"/>
              <a:t>Non-Run-Time</a:t>
            </a:r>
          </a:p>
          <a:p>
            <a:r>
              <a:rPr lang="en-US" dirty="0">
                <a:solidFill>
                  <a:schemeClr val="accent3"/>
                </a:solidFill>
              </a:rPr>
              <a:t>Modifiability</a:t>
            </a:r>
          </a:p>
          <a:p>
            <a:r>
              <a:rPr lang="en-US" dirty="0"/>
              <a:t>Portability</a:t>
            </a:r>
          </a:p>
          <a:p>
            <a:r>
              <a:rPr lang="en-US" dirty="0">
                <a:solidFill>
                  <a:schemeClr val="accent3"/>
                </a:solidFill>
              </a:rPr>
              <a:t>Testability</a:t>
            </a:r>
          </a:p>
          <a:p>
            <a:r>
              <a:rPr lang="en-US" dirty="0">
                <a:solidFill>
                  <a:schemeClr val="accent3"/>
                </a:solidFill>
              </a:rPr>
              <a:t>Reusability</a:t>
            </a:r>
          </a:p>
          <a:p>
            <a:r>
              <a:rPr lang="en-US" dirty="0">
                <a:solidFill>
                  <a:schemeClr val="accent3"/>
                </a:solidFill>
              </a:rPr>
              <a:t>Integrability</a:t>
            </a:r>
          </a:p>
          <a:p>
            <a:r>
              <a:rPr lang="en-US" dirty="0">
                <a:solidFill>
                  <a:schemeClr val="accent3"/>
                </a:solidFill>
              </a:rPr>
              <a:t>…</a:t>
            </a:r>
          </a:p>
          <a:p>
            <a:pPr marL="0" indent="0">
              <a:buNone/>
            </a:pPr>
            <a:endParaRPr lang="en-US" dirty="0"/>
          </a:p>
        </p:txBody>
      </p:sp>
    </p:spTree>
    <p:extLst>
      <p:ext uri="{BB962C8B-B14F-4D97-AF65-F5344CB8AC3E}">
        <p14:creationId xmlns:p14="http://schemas.microsoft.com/office/powerpoint/2010/main" val="20312216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60BE5B-2F6D-9518-E9DE-601CDBC67290}"/>
              </a:ext>
            </a:extLst>
          </p:cNvPr>
          <p:cNvSpPr>
            <a:spLocks noGrp="1"/>
          </p:cNvSpPr>
          <p:nvPr>
            <p:ph type="title"/>
          </p:nvPr>
        </p:nvSpPr>
        <p:spPr/>
        <p:txBody>
          <a:bodyPr/>
          <a:lstStyle/>
          <a:p>
            <a:r>
              <a:rPr lang="en-US" dirty="0"/>
              <a:t>Docker Machine</a:t>
            </a:r>
          </a:p>
        </p:txBody>
      </p:sp>
      <p:pic>
        <p:nvPicPr>
          <p:cNvPr id="4" name="Google Shape;153;p28">
            <a:extLst>
              <a:ext uri="{FF2B5EF4-FFF2-40B4-BE49-F238E27FC236}">
                <a16:creationId xmlns:a16="http://schemas.microsoft.com/office/drawing/2014/main" id="{D1C7C714-C7E3-CE73-8D5A-821DD96C6683}"/>
              </a:ext>
            </a:extLst>
          </p:cNvPr>
          <p:cNvPicPr preferRelativeResize="0">
            <a:picLocks noGrp="1"/>
          </p:cNvPicPr>
          <p:nvPr>
            <p:ph idx="1"/>
          </p:nvPr>
        </p:nvPicPr>
        <p:blipFill>
          <a:blip r:embed="rId3">
            <a:alphaModFix/>
          </a:blip>
          <a:stretch>
            <a:fillRect/>
          </a:stretch>
        </p:blipFill>
        <p:spPr>
          <a:xfrm>
            <a:off x="223170" y="936625"/>
            <a:ext cx="8697659" cy="3814763"/>
          </a:xfrm>
          <a:prstGeom prst="rect">
            <a:avLst/>
          </a:prstGeom>
          <a:noFill/>
          <a:ln>
            <a:noFill/>
          </a:ln>
        </p:spPr>
      </p:pic>
      <p:sp>
        <p:nvSpPr>
          <p:cNvPr id="5" name="TextBox 4">
            <a:extLst>
              <a:ext uri="{FF2B5EF4-FFF2-40B4-BE49-F238E27FC236}">
                <a16:creationId xmlns:a16="http://schemas.microsoft.com/office/drawing/2014/main" id="{E9040AA6-A56D-AC54-1DBF-4B9A01D0D30E}"/>
              </a:ext>
            </a:extLst>
          </p:cNvPr>
          <p:cNvSpPr txBox="1"/>
          <p:nvPr/>
        </p:nvSpPr>
        <p:spPr>
          <a:xfrm>
            <a:off x="0" y="4796118"/>
            <a:ext cx="4552527" cy="369332"/>
          </a:xfrm>
          <a:prstGeom prst="rect">
            <a:avLst/>
          </a:prstGeom>
          <a:noFill/>
        </p:spPr>
        <p:txBody>
          <a:bodyPr wrap="square" rtlCol="0">
            <a:spAutoFit/>
          </a:bodyPr>
          <a:lstStyle/>
          <a:p>
            <a:r>
              <a:rPr lang="en-US" dirty="0"/>
              <a:t>Removed in 2022/2023</a:t>
            </a:r>
          </a:p>
        </p:txBody>
      </p:sp>
    </p:spTree>
    <p:extLst>
      <p:ext uri="{BB962C8B-B14F-4D97-AF65-F5344CB8AC3E}">
        <p14:creationId xmlns:p14="http://schemas.microsoft.com/office/powerpoint/2010/main" val="9928023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FDB462-B07B-AC71-07EF-5B09AC6CEFFB}"/>
              </a:ext>
            </a:extLst>
          </p:cNvPr>
          <p:cNvSpPr>
            <a:spLocks noGrp="1"/>
          </p:cNvSpPr>
          <p:nvPr>
            <p:ph type="title"/>
          </p:nvPr>
        </p:nvSpPr>
        <p:spPr/>
        <p:txBody>
          <a:bodyPr/>
          <a:lstStyle/>
          <a:p>
            <a:r>
              <a:rPr lang="en-US" dirty="0"/>
              <a:t>What if …</a:t>
            </a:r>
          </a:p>
        </p:txBody>
      </p:sp>
      <p:sp>
        <p:nvSpPr>
          <p:cNvPr id="3" name="Content Placeholder 2">
            <a:extLst>
              <a:ext uri="{FF2B5EF4-FFF2-40B4-BE49-F238E27FC236}">
                <a16:creationId xmlns:a16="http://schemas.microsoft.com/office/drawing/2014/main" id="{953E561D-6BED-B97B-6DB2-87749E241F5B}"/>
              </a:ext>
            </a:extLst>
          </p:cNvPr>
          <p:cNvSpPr>
            <a:spLocks noGrp="1"/>
          </p:cNvSpPr>
          <p:nvPr>
            <p:ph idx="1"/>
          </p:nvPr>
        </p:nvSpPr>
        <p:spPr>
          <a:xfrm>
            <a:off x="216000" y="935999"/>
            <a:ext cx="8712000" cy="3111475"/>
          </a:xfrm>
          <a:ln>
            <a:solidFill>
              <a:schemeClr val="tx1"/>
            </a:solidFill>
          </a:ln>
        </p:spPr>
        <p:txBody>
          <a:bodyPr wrap="none"/>
          <a:lstStyle/>
          <a:p>
            <a:pPr marL="0" indent="0">
              <a:buNone/>
            </a:pPr>
            <a:r>
              <a:rPr lang="en-US" sz="1600" dirty="0"/>
              <a:t>FROM maven:3-jdk-10-slim</a:t>
            </a:r>
            <a:br>
              <a:rPr lang="en-US" sz="1600" dirty="0"/>
            </a:br>
            <a:r>
              <a:rPr lang="en-US" sz="1600" dirty="0"/>
              <a:t>RUN apt-get update; apt-get upgrade –y</a:t>
            </a:r>
            <a:br>
              <a:rPr lang="en-US" sz="1600" dirty="0"/>
            </a:br>
            <a:r>
              <a:rPr lang="en-US" sz="1600" dirty="0"/>
              <a:t>RUN apt-get install -y curl software-properties-common </a:t>
            </a:r>
            <a:r>
              <a:rPr lang="en-US" sz="1600" dirty="0" err="1"/>
              <a:t>gnupg</a:t>
            </a:r>
            <a:r>
              <a:rPr lang="en-US" sz="1600" dirty="0"/>
              <a:t>; \</a:t>
            </a:r>
            <a:br>
              <a:rPr lang="en-US" sz="1600" dirty="0"/>
            </a:br>
            <a:r>
              <a:rPr lang="en-US" sz="1600" dirty="0"/>
              <a:t>  curl -</a:t>
            </a:r>
            <a:r>
              <a:rPr lang="en-US" sz="1600" dirty="0" err="1"/>
              <a:t>sL</a:t>
            </a:r>
            <a:r>
              <a:rPr lang="en-US" sz="1600" dirty="0"/>
              <a:t> https://deb.nodesource.com/setup_10.x | bash -</a:t>
            </a:r>
            <a:br>
              <a:rPr lang="en-US" sz="1600" dirty="0"/>
            </a:br>
            <a:r>
              <a:rPr lang="en-US" sz="1600" dirty="0"/>
              <a:t>RUN apt-get install -y </a:t>
            </a:r>
            <a:r>
              <a:rPr lang="en-US" sz="1600" dirty="0" err="1"/>
              <a:t>nodejs</a:t>
            </a:r>
            <a:br>
              <a:rPr lang="en-US" sz="1600" dirty="0"/>
            </a:br>
            <a:r>
              <a:rPr lang="en-US" sz="1600" dirty="0"/>
              <a:t>RUN node -v; </a:t>
            </a:r>
            <a:r>
              <a:rPr lang="en-US" sz="1600" dirty="0" err="1"/>
              <a:t>npm</a:t>
            </a:r>
            <a:r>
              <a:rPr lang="en-US" sz="1600" dirty="0"/>
              <a:t> –v</a:t>
            </a:r>
            <a:br>
              <a:rPr lang="en-US" sz="1600" dirty="0"/>
            </a:br>
            <a:br>
              <a:rPr lang="en-US" sz="1600" dirty="0"/>
            </a:br>
            <a:r>
              <a:rPr lang="en-US" sz="1600" dirty="0"/>
              <a:t>WORKDIR /</a:t>
            </a:r>
            <a:r>
              <a:rPr lang="en-US" sz="1600" dirty="0" err="1"/>
              <a:t>etl</a:t>
            </a:r>
            <a:br>
              <a:rPr lang="en-US" sz="1600" dirty="0"/>
            </a:br>
            <a:r>
              <a:rPr lang="en-US" sz="1600" dirty="0"/>
              <a:t>COPY . .</a:t>
            </a:r>
            <a:br>
              <a:rPr lang="en-US" sz="1600" dirty="0"/>
            </a:br>
            <a:r>
              <a:rPr lang="en-US" sz="1600" dirty="0"/>
              <a:t>RUN </a:t>
            </a:r>
            <a:r>
              <a:rPr lang="en-US" sz="1600" dirty="0" err="1"/>
              <a:t>mvn</a:t>
            </a:r>
            <a:r>
              <a:rPr lang="en-US" sz="1600" dirty="0"/>
              <a:t> install –</a:t>
            </a:r>
            <a:r>
              <a:rPr lang="en-US" sz="1600" dirty="0" err="1"/>
              <a:t>DskipTests</a:t>
            </a:r>
            <a:br>
              <a:rPr lang="en-US" sz="1600" dirty="0"/>
            </a:br>
            <a:r>
              <a:rPr lang="en-US" sz="1600" dirty="0"/>
              <a:t>RUN </a:t>
            </a:r>
            <a:r>
              <a:rPr lang="en-US" sz="1600" dirty="0" err="1"/>
              <a:t>chmod</a:t>
            </a:r>
            <a:r>
              <a:rPr lang="en-US" sz="1600" dirty="0"/>
              <a:t> </a:t>
            </a:r>
            <a:r>
              <a:rPr lang="en-US" sz="1600" dirty="0" err="1"/>
              <a:t>a+x</a:t>
            </a:r>
            <a:r>
              <a:rPr lang="en-US" sz="1600" dirty="0"/>
              <a:t> start.sh</a:t>
            </a:r>
            <a:br>
              <a:rPr lang="en-US" sz="1600" dirty="0"/>
            </a:br>
            <a:endParaRPr lang="en-US" sz="1600" dirty="0"/>
          </a:p>
          <a:p>
            <a:pPr marL="0" indent="0">
              <a:buNone/>
            </a:pPr>
            <a:r>
              <a:rPr lang="en-US" sz="1600" b="1" dirty="0"/>
              <a:t>CMD ["/bin/bash", "/</a:t>
            </a:r>
            <a:r>
              <a:rPr lang="en-US" sz="1600" b="1" dirty="0" err="1"/>
              <a:t>etl</a:t>
            </a:r>
            <a:r>
              <a:rPr lang="en-US" sz="1600" b="1" dirty="0"/>
              <a:t>/start.sh"]</a:t>
            </a:r>
          </a:p>
        </p:txBody>
      </p:sp>
      <p:sp>
        <p:nvSpPr>
          <p:cNvPr id="4" name="Content Placeholder 2">
            <a:extLst>
              <a:ext uri="{FF2B5EF4-FFF2-40B4-BE49-F238E27FC236}">
                <a16:creationId xmlns:a16="http://schemas.microsoft.com/office/drawing/2014/main" id="{AD985FBA-2039-2DD2-B1EA-3FFAF1D5009E}"/>
              </a:ext>
            </a:extLst>
          </p:cNvPr>
          <p:cNvSpPr txBox="1">
            <a:spLocks/>
          </p:cNvSpPr>
          <p:nvPr/>
        </p:nvSpPr>
        <p:spPr>
          <a:xfrm>
            <a:off x="216000" y="4153486"/>
            <a:ext cx="8712000" cy="358590"/>
          </a:xfrm>
          <a:prstGeom prst="rect">
            <a:avLst/>
          </a:prstGeom>
          <a:ln>
            <a:solidFill>
              <a:schemeClr val="tx1"/>
            </a:solidFill>
          </a:ln>
        </p:spPr>
        <p:txBody>
          <a:bodyPr vert="horz" wrap="none"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18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Font typeface="Arial" panose="020B0604020202020204" pitchFamily="34" charset="0"/>
              <a:buNone/>
            </a:pPr>
            <a:r>
              <a:rPr lang="en-US" sz="1600" b="1" dirty="0"/>
              <a:t>exec ./executor.sh &amp; exec ./executor-monitor.sh &amp; exec ./storage.sh &amp; exec ./frontend.sh</a:t>
            </a:r>
          </a:p>
        </p:txBody>
      </p:sp>
      <p:sp>
        <p:nvSpPr>
          <p:cNvPr id="6" name="TextBox 5">
            <a:extLst>
              <a:ext uri="{FF2B5EF4-FFF2-40B4-BE49-F238E27FC236}">
                <a16:creationId xmlns:a16="http://schemas.microsoft.com/office/drawing/2014/main" id="{AC396B3A-BEC9-D9AD-5593-EB54E95F89D2}"/>
              </a:ext>
            </a:extLst>
          </p:cNvPr>
          <p:cNvSpPr txBox="1"/>
          <p:nvPr/>
        </p:nvSpPr>
        <p:spPr>
          <a:xfrm>
            <a:off x="4356000" y="4618088"/>
            <a:ext cx="4572000" cy="307777"/>
          </a:xfrm>
          <a:prstGeom prst="rect">
            <a:avLst/>
          </a:prstGeom>
          <a:noFill/>
        </p:spPr>
        <p:txBody>
          <a:bodyPr wrap="square">
            <a:spAutoFit/>
          </a:bodyPr>
          <a:lstStyle/>
          <a:p>
            <a:pPr marL="457200" marR="0" lvl="0" indent="-298450" algn="r" defTabSz="914400" rtl="0" eaLnBrk="1" fontAlgn="auto" latinLnBrk="0" hangingPunct="1">
              <a:lnSpc>
                <a:spcPct val="100000"/>
              </a:lnSpc>
              <a:spcBef>
                <a:spcPts val="0"/>
              </a:spcBef>
              <a:spcAft>
                <a:spcPts val="0"/>
              </a:spcAft>
              <a:buClr>
                <a:srgbClr val="000000"/>
              </a:buClr>
              <a:buSzPts val="1100"/>
              <a:tabLst/>
              <a:defRPr/>
            </a:pPr>
            <a:r>
              <a:rPr lang="en-US" sz="1400" u="sng" dirty="0">
                <a:solidFill>
                  <a:schemeClr val="hlink"/>
                </a:solidFill>
                <a:hlinkClick r:id="rId3"/>
              </a:rPr>
              <a:t>https://github.com/linkedpipes/etl/pull/627</a:t>
            </a:r>
            <a:r>
              <a:rPr lang="en-US" sz="1400" dirty="0"/>
              <a:t> </a:t>
            </a:r>
          </a:p>
        </p:txBody>
      </p:sp>
    </p:spTree>
    <p:extLst>
      <p:ext uri="{BB962C8B-B14F-4D97-AF65-F5344CB8AC3E}">
        <p14:creationId xmlns:p14="http://schemas.microsoft.com/office/powerpoint/2010/main" val="39948386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7676E0-8FF7-8E54-7B70-2184CC325353}"/>
              </a:ext>
            </a:extLst>
          </p:cNvPr>
          <p:cNvSpPr>
            <a:spLocks noGrp="1"/>
          </p:cNvSpPr>
          <p:nvPr>
            <p:ph type="title"/>
          </p:nvPr>
        </p:nvSpPr>
        <p:spPr/>
        <p:txBody>
          <a:bodyPr/>
          <a:lstStyle/>
          <a:p>
            <a:r>
              <a:rPr lang="en-US" dirty="0"/>
              <a:t>Docker Compose</a:t>
            </a:r>
          </a:p>
        </p:txBody>
      </p:sp>
      <p:pic>
        <p:nvPicPr>
          <p:cNvPr id="3" name="Google Shape;165;p30">
            <a:extLst>
              <a:ext uri="{FF2B5EF4-FFF2-40B4-BE49-F238E27FC236}">
                <a16:creationId xmlns:a16="http://schemas.microsoft.com/office/drawing/2014/main" id="{E6F43413-B643-0C25-8187-1D39DF7FFE6E}"/>
              </a:ext>
            </a:extLst>
          </p:cNvPr>
          <p:cNvPicPr preferRelativeResize="0"/>
          <p:nvPr/>
        </p:nvPicPr>
        <p:blipFill>
          <a:blip r:embed="rId3">
            <a:alphaModFix/>
          </a:blip>
          <a:stretch>
            <a:fillRect/>
          </a:stretch>
        </p:blipFill>
        <p:spPr>
          <a:xfrm>
            <a:off x="2544400" y="703075"/>
            <a:ext cx="4055200" cy="4440425"/>
          </a:xfrm>
          <a:prstGeom prst="rect">
            <a:avLst/>
          </a:prstGeom>
          <a:noFill/>
          <a:ln>
            <a:noFill/>
          </a:ln>
        </p:spPr>
      </p:pic>
    </p:spTree>
    <p:extLst>
      <p:ext uri="{BB962C8B-B14F-4D97-AF65-F5344CB8AC3E}">
        <p14:creationId xmlns:p14="http://schemas.microsoft.com/office/powerpoint/2010/main" val="32638815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6904F6-9184-EB73-9834-C565B06477AC}"/>
              </a:ext>
            </a:extLst>
          </p:cNvPr>
          <p:cNvSpPr>
            <a:spLocks noGrp="1"/>
          </p:cNvSpPr>
          <p:nvPr>
            <p:ph type="title"/>
          </p:nvPr>
        </p:nvSpPr>
        <p:spPr/>
        <p:txBody>
          <a:bodyPr/>
          <a:lstStyle/>
          <a:p>
            <a:r>
              <a:rPr lang="en-US" dirty="0"/>
              <a:t>Docker Compose</a:t>
            </a:r>
          </a:p>
        </p:txBody>
      </p:sp>
      <p:sp>
        <p:nvSpPr>
          <p:cNvPr id="3" name="Content Placeholder 2">
            <a:extLst>
              <a:ext uri="{FF2B5EF4-FFF2-40B4-BE49-F238E27FC236}">
                <a16:creationId xmlns:a16="http://schemas.microsoft.com/office/drawing/2014/main" id="{9C377AEF-B948-7D14-554C-D88AF1A9147C}"/>
              </a:ext>
            </a:extLst>
          </p:cNvPr>
          <p:cNvSpPr>
            <a:spLocks noGrp="1"/>
          </p:cNvSpPr>
          <p:nvPr>
            <p:ph idx="1"/>
          </p:nvPr>
        </p:nvSpPr>
        <p:spPr/>
        <p:txBody>
          <a:bodyPr/>
          <a:lstStyle/>
          <a:p>
            <a:r>
              <a:rPr lang="en-US" dirty="0"/>
              <a:t>Docker Compose vs. Docker-Compose</a:t>
            </a:r>
          </a:p>
          <a:p>
            <a:r>
              <a:rPr lang="en-US" dirty="0"/>
              <a:t>Declarative</a:t>
            </a:r>
          </a:p>
          <a:p>
            <a:r>
              <a:rPr lang="en-US" dirty="0"/>
              <a:t>Definition in </a:t>
            </a:r>
            <a:r>
              <a:rPr lang="en-US" i="1" dirty="0"/>
              <a:t>docker-</a:t>
            </a:r>
            <a:r>
              <a:rPr lang="en-US" i="1" dirty="0" err="1"/>
              <a:t>compose.yml</a:t>
            </a:r>
            <a:r>
              <a:rPr lang="en-US" dirty="0"/>
              <a:t> </a:t>
            </a:r>
          </a:p>
          <a:p>
            <a:r>
              <a:rPr lang="en-US" dirty="0"/>
              <a:t>Multiple isolated environments on a single host</a:t>
            </a:r>
          </a:p>
          <a:p>
            <a:r>
              <a:rPr lang="en-US" dirty="0"/>
              <a:t>Service discovery</a:t>
            </a:r>
          </a:p>
          <a:p>
            <a:endParaRPr lang="en-US" dirty="0"/>
          </a:p>
        </p:txBody>
      </p:sp>
    </p:spTree>
    <p:extLst>
      <p:ext uri="{BB962C8B-B14F-4D97-AF65-F5344CB8AC3E}">
        <p14:creationId xmlns:p14="http://schemas.microsoft.com/office/powerpoint/2010/main" val="28411742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E8E57-A24D-14C8-23A7-2181B782D2F9}"/>
              </a:ext>
            </a:extLst>
          </p:cNvPr>
          <p:cNvSpPr>
            <a:spLocks noGrp="1"/>
          </p:cNvSpPr>
          <p:nvPr>
            <p:ph type="title"/>
          </p:nvPr>
        </p:nvSpPr>
        <p:spPr/>
        <p:txBody>
          <a:bodyPr/>
          <a:lstStyle/>
          <a:p>
            <a:r>
              <a:rPr lang="en-US" dirty="0"/>
              <a:t>Related work</a:t>
            </a:r>
          </a:p>
        </p:txBody>
      </p:sp>
      <p:sp>
        <p:nvSpPr>
          <p:cNvPr id="4" name="Content Placeholder 3">
            <a:extLst>
              <a:ext uri="{FF2B5EF4-FFF2-40B4-BE49-F238E27FC236}">
                <a16:creationId xmlns:a16="http://schemas.microsoft.com/office/drawing/2014/main" id="{B1A18D80-CE21-7E2A-3733-B6DDB3AF6BB4}"/>
              </a:ext>
            </a:extLst>
          </p:cNvPr>
          <p:cNvSpPr>
            <a:spLocks noGrp="1"/>
          </p:cNvSpPr>
          <p:nvPr>
            <p:ph idx="1"/>
          </p:nvPr>
        </p:nvSpPr>
        <p:spPr/>
        <p:txBody>
          <a:bodyPr/>
          <a:lstStyle/>
          <a:p>
            <a:pPr marL="0" indent="0">
              <a:buNone/>
            </a:pPr>
            <a:r>
              <a:rPr lang="en-US" b="1" dirty="0"/>
              <a:t>Since 2017-2018</a:t>
            </a:r>
          </a:p>
          <a:p>
            <a:pPr marL="0" indent="0">
              <a:buNone/>
            </a:pPr>
            <a:endParaRPr lang="en-US" b="1" dirty="0"/>
          </a:p>
          <a:p>
            <a:pPr marL="0" indent="0">
              <a:buNone/>
            </a:pPr>
            <a:endParaRPr lang="en-US" b="1" dirty="0"/>
          </a:p>
          <a:p>
            <a:pPr marL="0" indent="0">
              <a:buNone/>
            </a:pPr>
            <a:endParaRPr lang="en-US" b="1" dirty="0"/>
          </a:p>
          <a:p>
            <a:pPr marL="0" indent="0">
              <a:buNone/>
            </a:pPr>
            <a:r>
              <a:rPr lang="en-US" b="1" dirty="0"/>
              <a:t>The Present</a:t>
            </a:r>
          </a:p>
          <a:p>
            <a:r>
              <a:rPr lang="cs-CZ" dirty="0">
                <a:hlinkClick r:id="rId3"/>
              </a:rPr>
              <a:t>NSWI150</a:t>
            </a:r>
            <a:r>
              <a:rPr lang="cs-CZ" dirty="0"/>
              <a:t> - Virtualizace a cloud </a:t>
            </a:r>
            <a:r>
              <a:rPr lang="en-US" dirty="0"/>
              <a:t>computing</a:t>
            </a:r>
          </a:p>
          <a:p>
            <a:r>
              <a:rPr lang="cs-CZ" dirty="0"/>
              <a:t>NSWI177 - </a:t>
            </a:r>
            <a:r>
              <a:rPr lang="cs-CZ" dirty="0">
                <a:hlinkClick r:id="rId4"/>
              </a:rPr>
              <a:t>Úvod do Linuxu</a:t>
            </a:r>
            <a:endParaRPr lang="cs-CZ" dirty="0"/>
          </a:p>
          <a:p>
            <a:r>
              <a:rPr lang="cs-CZ" dirty="0"/>
              <a:t>NSWI153 - Pokročilé programování webových aplikací</a:t>
            </a:r>
          </a:p>
          <a:p>
            <a:r>
              <a:rPr lang="cs-CZ" dirty="0"/>
              <a:t>…</a:t>
            </a:r>
          </a:p>
          <a:p>
            <a:endParaRPr lang="cs-CZ" dirty="0"/>
          </a:p>
        </p:txBody>
      </p:sp>
    </p:spTree>
    <p:extLst>
      <p:ext uri="{BB962C8B-B14F-4D97-AF65-F5344CB8AC3E}">
        <p14:creationId xmlns:p14="http://schemas.microsoft.com/office/powerpoint/2010/main" val="10378341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F58CD1D-760C-C295-A533-B581E739B57D}"/>
              </a:ext>
            </a:extLst>
          </p:cNvPr>
          <p:cNvSpPr>
            <a:spLocks noGrp="1"/>
          </p:cNvSpPr>
          <p:nvPr>
            <p:ph type="title"/>
          </p:nvPr>
        </p:nvSpPr>
        <p:spPr/>
        <p:txBody>
          <a:bodyPr/>
          <a:lstStyle/>
          <a:p>
            <a:r>
              <a:rPr lang="en-US" dirty="0"/>
              <a:t>Demo : Docker Compose</a:t>
            </a:r>
          </a:p>
        </p:txBody>
      </p:sp>
      <p:sp>
        <p:nvSpPr>
          <p:cNvPr id="5" name="Text Placeholder 4">
            <a:extLst>
              <a:ext uri="{FF2B5EF4-FFF2-40B4-BE49-F238E27FC236}">
                <a16:creationId xmlns:a16="http://schemas.microsoft.com/office/drawing/2014/main" id="{9FFA1C90-0551-394F-4F1D-700F907FE483}"/>
              </a:ext>
            </a:extLst>
          </p:cNvPr>
          <p:cNvSpPr>
            <a:spLocks noGrp="1"/>
          </p:cNvSpPr>
          <p:nvPr>
            <p:ph type="body" idx="1"/>
          </p:nvPr>
        </p:nvSpPr>
        <p:spPr/>
        <p:txBody>
          <a:bodyPr/>
          <a:lstStyle/>
          <a:p>
            <a:pPr marL="285750" indent="-285750">
              <a:buFont typeface="Arial" panose="020B0604020202020204" pitchFamily="34" charset="0"/>
              <a:buChar char="•"/>
            </a:pPr>
            <a:r>
              <a:rPr lang="en-US" dirty="0"/>
              <a:t>Two services Frontend / Backend</a:t>
            </a:r>
          </a:p>
          <a:p>
            <a:pPr marL="285750" indent="-285750">
              <a:buFont typeface="Arial" panose="020B0604020202020204" pitchFamily="34" charset="0"/>
              <a:buChar char="•"/>
            </a:pPr>
            <a:r>
              <a:rPr lang="en-US" dirty="0"/>
              <a:t>Scale Frontend</a:t>
            </a:r>
          </a:p>
          <a:p>
            <a:pPr marL="285750" indent="-285750">
              <a:buFont typeface="Arial" panose="020B0604020202020204" pitchFamily="34" charset="0"/>
              <a:buChar char="•"/>
            </a:pPr>
            <a:r>
              <a:rPr lang="en-US" dirty="0">
                <a:hlinkClick r:id="rId2"/>
              </a:rPr>
              <a:t>Reverse proxy</a:t>
            </a:r>
            <a:endParaRPr lang="en-US" dirty="0"/>
          </a:p>
          <a:p>
            <a:pPr marL="285750" indent="-285750">
              <a:buFont typeface="Arial" panose="020B0604020202020204" pitchFamily="34" charset="0"/>
              <a:buChar char="•"/>
            </a:pPr>
            <a:r>
              <a:rPr lang="en-US" dirty="0"/>
              <a:t>Showcase </a:t>
            </a:r>
            <a:r>
              <a:rPr lang="en-US" dirty="0" err="1">
                <a:hlinkClick r:id="rId3"/>
              </a:rPr>
              <a:t>Prankweb</a:t>
            </a:r>
            <a:endParaRPr lang="en-US" dirty="0"/>
          </a:p>
          <a:p>
            <a:endParaRPr lang="en-US" dirty="0"/>
          </a:p>
        </p:txBody>
      </p:sp>
      <p:pic>
        <p:nvPicPr>
          <p:cNvPr id="7" name="Picture 6">
            <a:extLst>
              <a:ext uri="{FF2B5EF4-FFF2-40B4-BE49-F238E27FC236}">
                <a16:creationId xmlns:a16="http://schemas.microsoft.com/office/drawing/2014/main" id="{3514F325-2DFE-7637-A53F-5678A229FE1A}"/>
              </a:ext>
            </a:extLst>
          </p:cNvPr>
          <p:cNvPicPr>
            <a:picLocks noChangeAspect="1"/>
          </p:cNvPicPr>
          <p:nvPr/>
        </p:nvPicPr>
        <p:blipFill>
          <a:blip r:embed="rId4"/>
          <a:stretch>
            <a:fillRect/>
          </a:stretch>
        </p:blipFill>
        <p:spPr>
          <a:xfrm>
            <a:off x="2342201" y="3200129"/>
            <a:ext cx="6801799" cy="1943371"/>
          </a:xfrm>
          <a:prstGeom prst="rect">
            <a:avLst/>
          </a:prstGeom>
        </p:spPr>
      </p:pic>
    </p:spTree>
    <p:extLst>
      <p:ext uri="{BB962C8B-B14F-4D97-AF65-F5344CB8AC3E}">
        <p14:creationId xmlns:p14="http://schemas.microsoft.com/office/powerpoint/2010/main" val="17232414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4950BF-741A-2355-E44C-74B8FA54F37D}"/>
              </a:ext>
            </a:extLst>
          </p:cNvPr>
          <p:cNvSpPr>
            <a:spLocks noGrp="1"/>
          </p:cNvSpPr>
          <p:nvPr>
            <p:ph type="title"/>
          </p:nvPr>
        </p:nvSpPr>
        <p:spPr/>
        <p:txBody>
          <a:bodyPr/>
          <a:lstStyle/>
          <a:p>
            <a:r>
              <a:rPr lang="en-US" dirty="0"/>
              <a:t>Meme Time</a:t>
            </a:r>
          </a:p>
        </p:txBody>
      </p:sp>
      <p:pic>
        <p:nvPicPr>
          <p:cNvPr id="4" name="Content Placeholder 3">
            <a:extLst>
              <a:ext uri="{FF2B5EF4-FFF2-40B4-BE49-F238E27FC236}">
                <a16:creationId xmlns:a16="http://schemas.microsoft.com/office/drawing/2014/main" id="{6C8FA3FC-6750-7EAA-B231-51F561E0A45D}"/>
              </a:ext>
            </a:extLst>
          </p:cNvPr>
          <p:cNvPicPr>
            <a:picLocks noGrp="1" noChangeAspect="1"/>
          </p:cNvPicPr>
          <p:nvPr>
            <p:ph idx="1"/>
          </p:nvPr>
        </p:nvPicPr>
        <p:blipFill>
          <a:blip r:embed="rId3"/>
          <a:stretch>
            <a:fillRect/>
          </a:stretch>
        </p:blipFill>
        <p:spPr>
          <a:xfrm>
            <a:off x="1228164" y="870842"/>
            <a:ext cx="6687672" cy="3946330"/>
          </a:xfrm>
          <a:prstGeom prst="rect">
            <a:avLst/>
          </a:prstGeom>
        </p:spPr>
      </p:pic>
    </p:spTree>
    <p:extLst>
      <p:ext uri="{BB962C8B-B14F-4D97-AF65-F5344CB8AC3E}">
        <p14:creationId xmlns:p14="http://schemas.microsoft.com/office/powerpoint/2010/main" val="303583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BCD1C9-2D0C-414B-FCE8-8E04677D7D28}"/>
              </a:ext>
            </a:extLst>
          </p:cNvPr>
          <p:cNvSpPr>
            <a:spLocks noGrp="1"/>
          </p:cNvSpPr>
          <p:nvPr>
            <p:ph type="title"/>
          </p:nvPr>
        </p:nvSpPr>
        <p:spPr/>
        <p:txBody>
          <a:bodyPr/>
          <a:lstStyle/>
          <a:p>
            <a:r>
              <a:rPr lang="en-US" dirty="0"/>
              <a:t>Quality Attributes with Docker Compose</a:t>
            </a:r>
          </a:p>
        </p:txBody>
      </p:sp>
      <p:sp>
        <p:nvSpPr>
          <p:cNvPr id="3" name="Content Placeholder 2">
            <a:extLst>
              <a:ext uri="{FF2B5EF4-FFF2-40B4-BE49-F238E27FC236}">
                <a16:creationId xmlns:a16="http://schemas.microsoft.com/office/drawing/2014/main" id="{3F37B84A-BFF7-E78F-78ED-DC8D1F0972D7}"/>
              </a:ext>
            </a:extLst>
          </p:cNvPr>
          <p:cNvSpPr>
            <a:spLocks noGrp="1"/>
          </p:cNvSpPr>
          <p:nvPr>
            <p:ph sz="half" idx="1"/>
          </p:nvPr>
        </p:nvSpPr>
        <p:spPr/>
        <p:txBody>
          <a:bodyPr/>
          <a:lstStyle/>
          <a:p>
            <a:pPr marL="0" indent="0">
              <a:buNone/>
            </a:pPr>
            <a:r>
              <a:rPr lang="en-US" b="1" dirty="0"/>
              <a:t>Run-Time</a:t>
            </a:r>
          </a:p>
          <a:p>
            <a:r>
              <a:rPr lang="en-US" dirty="0"/>
              <a:t>Availability</a:t>
            </a:r>
          </a:p>
          <a:p>
            <a:r>
              <a:rPr lang="en-US" dirty="0"/>
              <a:t>Performance</a:t>
            </a:r>
          </a:p>
          <a:p>
            <a:r>
              <a:rPr lang="en-US" dirty="0">
                <a:solidFill>
                  <a:schemeClr val="accent3"/>
                </a:solidFill>
              </a:rPr>
              <a:t>Security</a:t>
            </a:r>
          </a:p>
          <a:p>
            <a:r>
              <a:rPr lang="en-US" dirty="0">
                <a:solidFill>
                  <a:schemeClr val="accent3"/>
                </a:solidFill>
              </a:rPr>
              <a:t>…</a:t>
            </a:r>
          </a:p>
          <a:p>
            <a:pPr marL="0" indent="0">
              <a:buNone/>
            </a:pPr>
            <a:endParaRPr lang="en-US" dirty="0"/>
          </a:p>
        </p:txBody>
      </p:sp>
      <p:sp>
        <p:nvSpPr>
          <p:cNvPr id="4" name="Content Placeholder 3">
            <a:extLst>
              <a:ext uri="{FF2B5EF4-FFF2-40B4-BE49-F238E27FC236}">
                <a16:creationId xmlns:a16="http://schemas.microsoft.com/office/drawing/2014/main" id="{06FEACF9-34B2-F905-F35F-F7841642F697}"/>
              </a:ext>
            </a:extLst>
          </p:cNvPr>
          <p:cNvSpPr>
            <a:spLocks noGrp="1"/>
          </p:cNvSpPr>
          <p:nvPr>
            <p:ph sz="half" idx="2"/>
          </p:nvPr>
        </p:nvSpPr>
        <p:spPr/>
        <p:txBody>
          <a:bodyPr/>
          <a:lstStyle/>
          <a:p>
            <a:pPr marL="0" indent="0">
              <a:buNone/>
            </a:pPr>
            <a:r>
              <a:rPr lang="en-US" b="1" dirty="0"/>
              <a:t>Non-Run-Time</a:t>
            </a:r>
          </a:p>
          <a:p>
            <a:r>
              <a:rPr lang="en-US" dirty="0">
                <a:solidFill>
                  <a:schemeClr val="accent3"/>
                </a:solidFill>
              </a:rPr>
              <a:t>Modifiability</a:t>
            </a:r>
          </a:p>
          <a:p>
            <a:r>
              <a:rPr lang="en-US" dirty="0">
                <a:solidFill>
                  <a:schemeClr val="accent3"/>
                </a:solidFill>
              </a:rPr>
              <a:t>Portability</a:t>
            </a:r>
          </a:p>
          <a:p>
            <a:r>
              <a:rPr lang="en-US" dirty="0">
                <a:solidFill>
                  <a:schemeClr val="accent3"/>
                </a:solidFill>
              </a:rPr>
              <a:t>Testability</a:t>
            </a:r>
          </a:p>
          <a:p>
            <a:r>
              <a:rPr lang="en-US" dirty="0">
                <a:solidFill>
                  <a:schemeClr val="accent3"/>
                </a:solidFill>
              </a:rPr>
              <a:t>Reusability</a:t>
            </a:r>
          </a:p>
          <a:p>
            <a:r>
              <a:rPr lang="en-US" dirty="0">
                <a:solidFill>
                  <a:schemeClr val="accent3"/>
                </a:solidFill>
              </a:rPr>
              <a:t>Integrability</a:t>
            </a:r>
          </a:p>
          <a:p>
            <a:r>
              <a:rPr lang="en-US" dirty="0">
                <a:solidFill>
                  <a:schemeClr val="accent3"/>
                </a:solidFill>
              </a:rPr>
              <a:t>…</a:t>
            </a:r>
          </a:p>
          <a:p>
            <a:pPr marL="0" indent="0">
              <a:buNone/>
            </a:pPr>
            <a:endParaRPr lang="en-US" dirty="0"/>
          </a:p>
        </p:txBody>
      </p:sp>
    </p:spTree>
    <p:extLst>
      <p:ext uri="{BB962C8B-B14F-4D97-AF65-F5344CB8AC3E}">
        <p14:creationId xmlns:p14="http://schemas.microsoft.com/office/powerpoint/2010/main" val="33345032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E19DB3-F87D-A8FE-D77D-85E3DBC919E5}"/>
              </a:ext>
            </a:extLst>
          </p:cNvPr>
          <p:cNvSpPr>
            <a:spLocks noGrp="1"/>
          </p:cNvSpPr>
          <p:nvPr>
            <p:ph type="title"/>
          </p:nvPr>
        </p:nvSpPr>
        <p:spPr/>
        <p:txBody>
          <a:bodyPr/>
          <a:lstStyle/>
          <a:p>
            <a:r>
              <a:rPr lang="en-US" dirty="0"/>
              <a:t>There is more …</a:t>
            </a:r>
          </a:p>
        </p:txBody>
      </p:sp>
      <p:sp>
        <p:nvSpPr>
          <p:cNvPr id="3" name="Content Placeholder 2">
            <a:extLst>
              <a:ext uri="{FF2B5EF4-FFF2-40B4-BE49-F238E27FC236}">
                <a16:creationId xmlns:a16="http://schemas.microsoft.com/office/drawing/2014/main" id="{C3B67734-568D-57C1-DF4B-9B98F65C8F67}"/>
              </a:ext>
            </a:extLst>
          </p:cNvPr>
          <p:cNvSpPr>
            <a:spLocks noGrp="1"/>
          </p:cNvSpPr>
          <p:nvPr>
            <p:ph idx="1"/>
          </p:nvPr>
        </p:nvSpPr>
        <p:spPr/>
        <p:txBody>
          <a:bodyPr/>
          <a:lstStyle/>
          <a:p>
            <a:r>
              <a:rPr lang="en-US" dirty="0"/>
              <a:t>Multiple networks</a:t>
            </a:r>
          </a:p>
          <a:p>
            <a:r>
              <a:rPr lang="en-US" dirty="0"/>
              <a:t>Service dependencies</a:t>
            </a:r>
          </a:p>
          <a:p>
            <a:r>
              <a:rPr lang="en-US" dirty="0"/>
              <a:t>Development vs Production docker files</a:t>
            </a:r>
          </a:p>
          <a:p>
            <a:r>
              <a:rPr lang="en-US" dirty="0">
                <a:hlinkClick r:id="rId2"/>
              </a:rPr>
              <a:t>Docker Compose File</a:t>
            </a:r>
            <a:endParaRPr lang="en-US" dirty="0"/>
          </a:p>
          <a:p>
            <a:r>
              <a:rPr lang="en-US" dirty="0"/>
              <a:t>….</a:t>
            </a:r>
          </a:p>
          <a:p>
            <a:endParaRPr lang="en-US" dirty="0"/>
          </a:p>
          <a:p>
            <a:endParaRPr lang="en-US" dirty="0"/>
          </a:p>
        </p:txBody>
      </p:sp>
    </p:spTree>
    <p:extLst>
      <p:ext uri="{BB962C8B-B14F-4D97-AF65-F5344CB8AC3E}">
        <p14:creationId xmlns:p14="http://schemas.microsoft.com/office/powerpoint/2010/main" val="31746679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D72B74-B634-7105-ECF3-7715B3B9DFCC}"/>
              </a:ext>
            </a:extLst>
          </p:cNvPr>
          <p:cNvSpPr>
            <a:spLocks noGrp="1"/>
          </p:cNvSpPr>
          <p:nvPr>
            <p:ph type="title"/>
          </p:nvPr>
        </p:nvSpPr>
        <p:spPr/>
        <p:txBody>
          <a:bodyPr/>
          <a:lstStyle/>
          <a:p>
            <a:r>
              <a:rPr lang="en-US" dirty="0"/>
              <a:t>What is Container Orchestration?</a:t>
            </a:r>
          </a:p>
        </p:txBody>
      </p:sp>
      <p:sp>
        <p:nvSpPr>
          <p:cNvPr id="3" name="Content Placeholder 2">
            <a:extLst>
              <a:ext uri="{FF2B5EF4-FFF2-40B4-BE49-F238E27FC236}">
                <a16:creationId xmlns:a16="http://schemas.microsoft.com/office/drawing/2014/main" id="{6B9F7D94-3794-758E-95E8-3349D8B76C47}"/>
              </a:ext>
            </a:extLst>
          </p:cNvPr>
          <p:cNvSpPr>
            <a:spLocks noGrp="1"/>
          </p:cNvSpPr>
          <p:nvPr>
            <p:ph idx="1"/>
          </p:nvPr>
        </p:nvSpPr>
        <p:spPr/>
        <p:txBody>
          <a:bodyPr/>
          <a:lstStyle/>
          <a:p>
            <a:pPr marL="0" indent="0">
              <a:buNone/>
            </a:pPr>
            <a:r>
              <a:rPr lang="en-US" dirty="0"/>
              <a:t>Container orchestration is the automation of much of the operational effort required to </a:t>
            </a:r>
            <a:br>
              <a:rPr lang="en-US" dirty="0"/>
            </a:br>
            <a:r>
              <a:rPr lang="en-US" dirty="0"/>
              <a:t>run containerized workloads and services. </a:t>
            </a:r>
            <a:br>
              <a:rPr lang="en-US" dirty="0"/>
            </a:br>
            <a:br>
              <a:rPr lang="en-US" dirty="0"/>
            </a:br>
            <a:r>
              <a:rPr lang="en-US" dirty="0"/>
              <a:t>This includes a wide range of things software teams need to manage a container's lifecycle,</a:t>
            </a:r>
            <a:br>
              <a:rPr lang="en-US" dirty="0"/>
            </a:br>
            <a:r>
              <a:rPr lang="en-US" dirty="0"/>
              <a:t>including provisioning, deployment, scaling (up and down), networking, </a:t>
            </a:r>
            <a:br>
              <a:rPr lang="en-US" dirty="0"/>
            </a:br>
            <a:r>
              <a:rPr lang="en-US" dirty="0"/>
              <a:t>load balancing and more.</a:t>
            </a:r>
          </a:p>
          <a:p>
            <a:pPr marL="0" indent="0">
              <a:buNone/>
            </a:pPr>
            <a:endParaRPr lang="en-US" dirty="0"/>
          </a:p>
          <a:p>
            <a:pPr marL="0" indent="0">
              <a:buNone/>
            </a:pPr>
            <a:r>
              <a:rPr lang="en-US" dirty="0"/>
              <a:t>… a containerized application might translate into operating hundreds or thousands of </a:t>
            </a:r>
            <a:br>
              <a:rPr lang="en-US" dirty="0"/>
            </a:br>
            <a:r>
              <a:rPr lang="en-US" dirty="0"/>
              <a:t>containers, especially when building and operating any large-scale system.</a:t>
            </a:r>
          </a:p>
          <a:p>
            <a:pPr marL="0" indent="0">
              <a:buNone/>
            </a:pPr>
            <a:endParaRPr lang="en-US" dirty="0"/>
          </a:p>
          <a:p>
            <a:pPr marL="0" indent="0">
              <a:buNone/>
            </a:pPr>
            <a:endParaRPr lang="en-US" dirty="0"/>
          </a:p>
        </p:txBody>
      </p:sp>
      <p:sp>
        <p:nvSpPr>
          <p:cNvPr id="4" name="TextBox 3">
            <a:extLst>
              <a:ext uri="{FF2B5EF4-FFF2-40B4-BE49-F238E27FC236}">
                <a16:creationId xmlns:a16="http://schemas.microsoft.com/office/drawing/2014/main" id="{4CB4DE1E-23E2-19D4-CD68-E5190738C4F0}"/>
              </a:ext>
            </a:extLst>
          </p:cNvPr>
          <p:cNvSpPr txBox="1"/>
          <p:nvPr/>
        </p:nvSpPr>
        <p:spPr>
          <a:xfrm>
            <a:off x="0" y="4858871"/>
            <a:ext cx="9144000" cy="307777"/>
          </a:xfrm>
          <a:prstGeom prst="rect">
            <a:avLst/>
          </a:prstGeom>
          <a:noFill/>
        </p:spPr>
        <p:txBody>
          <a:bodyPr wrap="square" rtlCol="0">
            <a:spAutoFit/>
          </a:bodyPr>
          <a:lstStyle/>
          <a:p>
            <a:r>
              <a:rPr lang="en-US" sz="1400" dirty="0"/>
              <a:t>Source: </a:t>
            </a:r>
            <a:r>
              <a:rPr lang="en-US" sz="1400" dirty="0">
                <a:hlinkClick r:id="rId3"/>
              </a:rPr>
              <a:t>https://www.vmware.com/topics/glossary/content/container-orchestration.html</a:t>
            </a:r>
            <a:r>
              <a:rPr lang="en-US" sz="1400" dirty="0"/>
              <a:t> </a:t>
            </a:r>
          </a:p>
        </p:txBody>
      </p:sp>
    </p:spTree>
    <p:extLst>
      <p:ext uri="{BB962C8B-B14F-4D97-AF65-F5344CB8AC3E}">
        <p14:creationId xmlns:p14="http://schemas.microsoft.com/office/powerpoint/2010/main" val="12127867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8275D2-2FAC-8DED-55B6-7B0A84FD1B8E}"/>
              </a:ext>
            </a:extLst>
          </p:cNvPr>
          <p:cNvSpPr>
            <a:spLocks noGrp="1"/>
          </p:cNvSpPr>
          <p:nvPr>
            <p:ph type="title"/>
          </p:nvPr>
        </p:nvSpPr>
        <p:spPr/>
        <p:txBody>
          <a:bodyPr/>
          <a:lstStyle/>
          <a:p>
            <a:r>
              <a:rPr lang="en-US" dirty="0"/>
              <a:t>Docker Swarm</a:t>
            </a:r>
          </a:p>
        </p:txBody>
      </p:sp>
      <p:pic>
        <p:nvPicPr>
          <p:cNvPr id="5" name="Google Shape;196;p35">
            <a:extLst>
              <a:ext uri="{FF2B5EF4-FFF2-40B4-BE49-F238E27FC236}">
                <a16:creationId xmlns:a16="http://schemas.microsoft.com/office/drawing/2014/main" id="{30437777-0E50-9300-5B5F-01DD19AB3A0C}"/>
              </a:ext>
            </a:extLst>
          </p:cNvPr>
          <p:cNvPicPr preferRelativeResize="0">
            <a:picLocks noGrp="1"/>
          </p:cNvPicPr>
          <p:nvPr>
            <p:ph idx="1"/>
          </p:nvPr>
        </p:nvPicPr>
        <p:blipFill>
          <a:blip r:embed="rId3">
            <a:alphaModFix/>
          </a:blip>
          <a:stretch>
            <a:fillRect/>
          </a:stretch>
        </p:blipFill>
        <p:spPr>
          <a:xfrm>
            <a:off x="2636227" y="936625"/>
            <a:ext cx="3871545" cy="3814763"/>
          </a:xfrm>
          <a:prstGeom prst="rect">
            <a:avLst/>
          </a:prstGeom>
          <a:noFill/>
          <a:ln>
            <a:noFill/>
          </a:ln>
        </p:spPr>
      </p:pic>
    </p:spTree>
    <p:extLst>
      <p:ext uri="{BB962C8B-B14F-4D97-AF65-F5344CB8AC3E}">
        <p14:creationId xmlns:p14="http://schemas.microsoft.com/office/powerpoint/2010/main" val="36231287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oogle Shape;204;p36">
            <a:extLst>
              <a:ext uri="{FF2B5EF4-FFF2-40B4-BE49-F238E27FC236}">
                <a16:creationId xmlns:a16="http://schemas.microsoft.com/office/drawing/2014/main" id="{08232093-4DDA-2920-592C-4C9544FD09D7}"/>
              </a:ext>
            </a:extLst>
          </p:cNvPr>
          <p:cNvPicPr preferRelativeResize="0">
            <a:picLocks noGrp="1"/>
          </p:cNvPicPr>
          <p:nvPr>
            <p:ph idx="1"/>
          </p:nvPr>
        </p:nvPicPr>
        <p:blipFill>
          <a:blip r:embed="rId3">
            <a:alphaModFix/>
          </a:blip>
          <a:stretch>
            <a:fillRect/>
          </a:stretch>
        </p:blipFill>
        <p:spPr>
          <a:xfrm>
            <a:off x="215900" y="135325"/>
            <a:ext cx="8712200" cy="1570632"/>
          </a:xfrm>
          <a:prstGeom prst="rect">
            <a:avLst/>
          </a:prstGeom>
          <a:noFill/>
          <a:ln>
            <a:noFill/>
          </a:ln>
        </p:spPr>
      </p:pic>
      <p:sp>
        <p:nvSpPr>
          <p:cNvPr id="5" name="Google Shape;202;p36">
            <a:extLst>
              <a:ext uri="{FF2B5EF4-FFF2-40B4-BE49-F238E27FC236}">
                <a16:creationId xmlns:a16="http://schemas.microsoft.com/office/drawing/2014/main" id="{4E0AF865-67AE-DE74-9C04-9B20AFFDD33F}"/>
              </a:ext>
            </a:extLst>
          </p:cNvPr>
          <p:cNvSpPr txBox="1"/>
          <p:nvPr/>
        </p:nvSpPr>
        <p:spPr>
          <a:xfrm>
            <a:off x="1487500" y="1522877"/>
            <a:ext cx="7656500" cy="3687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cs" sz="1600" u="sng" dirty="0">
                <a:solidFill>
                  <a:schemeClr val="hlink"/>
                </a:solidFill>
                <a:hlinkClick r:id="rId4"/>
              </a:rPr>
              <a:t>https://www.fairwinds.com/blog/docker-swarm-is-dead-long-live-kubernetes</a:t>
            </a:r>
            <a:r>
              <a:rPr lang="cs" sz="1600" dirty="0"/>
              <a:t> </a:t>
            </a:r>
            <a:endParaRPr sz="1600" dirty="0"/>
          </a:p>
        </p:txBody>
      </p:sp>
      <p:sp>
        <p:nvSpPr>
          <p:cNvPr id="6" name="Google Shape;201;p36">
            <a:extLst>
              <a:ext uri="{FF2B5EF4-FFF2-40B4-BE49-F238E27FC236}">
                <a16:creationId xmlns:a16="http://schemas.microsoft.com/office/drawing/2014/main" id="{4026124B-BADC-9CF5-6709-7E0194718AE3}"/>
              </a:ext>
            </a:extLst>
          </p:cNvPr>
          <p:cNvSpPr txBox="1">
            <a:spLocks/>
          </p:cNvSpPr>
          <p:nvPr/>
        </p:nvSpPr>
        <p:spPr>
          <a:xfrm>
            <a:off x="215900" y="1860485"/>
            <a:ext cx="8520600" cy="1114800"/>
          </a:xfrm>
          <a:prstGeom prst="rect">
            <a:avLst/>
          </a:prstGeom>
        </p:spPr>
        <p:txBody>
          <a:bodyPr spcFirstLastPara="1" vert="horz" wrap="square" lIns="91425" tIns="91425" rIns="91425" bIns="91425" rtlCol="0" anchor="t" anchorCtr="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18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spcBef>
                <a:spcPts val="0"/>
              </a:spcBef>
              <a:spcAft>
                <a:spcPts val="1600"/>
              </a:spcAft>
              <a:buFont typeface="Arial" panose="020B0604020202020204" pitchFamily="34" charset="0"/>
              <a:buNone/>
            </a:pPr>
            <a:r>
              <a:rPr lang="en-US" dirty="0" err="1"/>
              <a:t>Mirantis</a:t>
            </a:r>
            <a:r>
              <a:rPr lang="en-US" dirty="0"/>
              <a:t> is committed to providing an excellent experience to all Docker Enterprise platform customers and currently expects to support Swarm </a:t>
            </a:r>
            <a:r>
              <a:rPr lang="en-US" dirty="0">
                <a:solidFill>
                  <a:schemeClr val="accent2"/>
                </a:solidFill>
              </a:rPr>
              <a:t>for at least two years</a:t>
            </a:r>
            <a:r>
              <a:rPr lang="en-US" dirty="0"/>
              <a:t>,  depending on customer input into the roadmap.					11.2019</a:t>
            </a:r>
          </a:p>
        </p:txBody>
      </p:sp>
      <p:sp>
        <p:nvSpPr>
          <p:cNvPr id="7" name="Google Shape;203;p36">
            <a:extLst>
              <a:ext uri="{FF2B5EF4-FFF2-40B4-BE49-F238E27FC236}">
                <a16:creationId xmlns:a16="http://schemas.microsoft.com/office/drawing/2014/main" id="{40BA4763-568A-35C6-883C-737B7FE8CF37}"/>
              </a:ext>
            </a:extLst>
          </p:cNvPr>
          <p:cNvSpPr txBox="1"/>
          <p:nvPr/>
        </p:nvSpPr>
        <p:spPr>
          <a:xfrm>
            <a:off x="1272988" y="2557454"/>
            <a:ext cx="7871012" cy="3687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cs" sz="1600" u="sng" dirty="0">
                <a:solidFill>
                  <a:schemeClr val="hlink"/>
                </a:solidFill>
                <a:hlinkClick r:id="rId5"/>
              </a:rPr>
              <a:t>https://www.mirantis.com/blog/mirantis-acquires-docker-enterprise-platform-business/</a:t>
            </a:r>
            <a:r>
              <a:rPr lang="cs" sz="1600" dirty="0"/>
              <a:t> </a:t>
            </a:r>
            <a:endParaRPr sz="1600" dirty="0"/>
          </a:p>
        </p:txBody>
      </p:sp>
      <p:sp>
        <p:nvSpPr>
          <p:cNvPr id="11" name="Google Shape;201;p36">
            <a:extLst>
              <a:ext uri="{FF2B5EF4-FFF2-40B4-BE49-F238E27FC236}">
                <a16:creationId xmlns:a16="http://schemas.microsoft.com/office/drawing/2014/main" id="{C44C1BCD-BF22-9973-F082-D3CD74E34232}"/>
              </a:ext>
            </a:extLst>
          </p:cNvPr>
          <p:cNvSpPr txBox="1">
            <a:spLocks/>
          </p:cNvSpPr>
          <p:nvPr/>
        </p:nvSpPr>
        <p:spPr>
          <a:xfrm>
            <a:off x="215900" y="2998829"/>
            <a:ext cx="8520600" cy="882750"/>
          </a:xfrm>
          <a:prstGeom prst="rect">
            <a:avLst/>
          </a:prstGeom>
        </p:spPr>
        <p:txBody>
          <a:bodyPr spcFirstLastPara="1" vert="horz" wrap="square" lIns="91425" tIns="91425" rIns="91425" bIns="91425" rtlCol="0" anchor="t" anchorCtr="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18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spcBef>
                <a:spcPts val="0"/>
              </a:spcBef>
              <a:spcAft>
                <a:spcPts val="1600"/>
              </a:spcAft>
              <a:buFont typeface="Arial" panose="020B0604020202020204" pitchFamily="34" charset="0"/>
              <a:buNone/>
            </a:pPr>
            <a:r>
              <a:rPr lang="en-US" dirty="0"/>
              <a:t>The firm wanted to “to simplify container usage at enterprise scale with freedom of choice for orchestrators…and our customers can </a:t>
            </a:r>
            <a:r>
              <a:rPr lang="en-US" dirty="0">
                <a:solidFill>
                  <a:schemeClr val="accent2"/>
                </a:solidFill>
              </a:rPr>
              <a:t>rest assured</a:t>
            </a:r>
            <a:r>
              <a:rPr lang="en-US" dirty="0"/>
              <a:t> that </a:t>
            </a:r>
            <a:r>
              <a:rPr lang="en-US" dirty="0" err="1"/>
              <a:t>Mirantis</a:t>
            </a:r>
            <a:r>
              <a:rPr lang="en-US" dirty="0"/>
              <a:t> </a:t>
            </a:r>
            <a:r>
              <a:rPr lang="en-US" dirty="0">
                <a:solidFill>
                  <a:schemeClr val="accent2"/>
                </a:solidFill>
              </a:rPr>
              <a:t>will continue to support</a:t>
            </a:r>
            <a:r>
              <a:rPr lang="en-US" dirty="0"/>
              <a:t> their Swarm investments.”	  					02.2020</a:t>
            </a:r>
          </a:p>
        </p:txBody>
      </p:sp>
      <p:sp>
        <p:nvSpPr>
          <p:cNvPr id="12" name="Google Shape;205;p36">
            <a:extLst>
              <a:ext uri="{FF2B5EF4-FFF2-40B4-BE49-F238E27FC236}">
                <a16:creationId xmlns:a16="http://schemas.microsoft.com/office/drawing/2014/main" id="{F6BE62C8-FA5F-B5CB-0968-67E47A3EAE10}"/>
              </a:ext>
            </a:extLst>
          </p:cNvPr>
          <p:cNvSpPr txBox="1"/>
          <p:nvPr/>
        </p:nvSpPr>
        <p:spPr>
          <a:xfrm>
            <a:off x="0" y="3730563"/>
            <a:ext cx="9144000" cy="3687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cs" sz="1600" u="sng" dirty="0">
                <a:solidFill>
                  <a:schemeClr val="hlink"/>
                </a:solidFill>
                <a:hlinkClick r:id="rId6"/>
              </a:rPr>
              <a:t>https://devclass.com/2020/02/25/mirantis-to-keep-docker-swarm-buzzing-around-pledges-new-features/</a:t>
            </a:r>
            <a:r>
              <a:rPr lang="cs" sz="1600" dirty="0"/>
              <a:t> </a:t>
            </a:r>
            <a:endParaRPr sz="1600" dirty="0"/>
          </a:p>
        </p:txBody>
      </p:sp>
      <p:sp>
        <p:nvSpPr>
          <p:cNvPr id="15" name="Google Shape;201;p36">
            <a:extLst>
              <a:ext uri="{FF2B5EF4-FFF2-40B4-BE49-F238E27FC236}">
                <a16:creationId xmlns:a16="http://schemas.microsoft.com/office/drawing/2014/main" id="{417A1742-B292-B3AB-BB09-2EC9C90C6F33}"/>
              </a:ext>
            </a:extLst>
          </p:cNvPr>
          <p:cNvSpPr txBox="1">
            <a:spLocks/>
          </p:cNvSpPr>
          <p:nvPr/>
        </p:nvSpPr>
        <p:spPr>
          <a:xfrm>
            <a:off x="215900" y="4099263"/>
            <a:ext cx="8520600" cy="898887"/>
          </a:xfrm>
          <a:prstGeom prst="rect">
            <a:avLst/>
          </a:prstGeom>
        </p:spPr>
        <p:txBody>
          <a:bodyPr spcFirstLastPara="1" vert="horz" wrap="square" lIns="91425" tIns="91425" rIns="91425" bIns="91425" rtlCol="0" anchor="t" anchorCtr="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18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spcBef>
                <a:spcPts val="0"/>
              </a:spcBef>
              <a:spcAft>
                <a:spcPts val="1600"/>
              </a:spcAft>
              <a:buFont typeface="Arial" panose="020B0604020202020204" pitchFamily="34" charset="0"/>
              <a:buNone/>
            </a:pPr>
            <a:r>
              <a:rPr lang="en-US" dirty="0"/>
              <a:t>Classic Swarm has been archived and is no longer actively developed. You may want to use the </a:t>
            </a:r>
            <a:r>
              <a:rPr lang="en-US" dirty="0">
                <a:solidFill>
                  <a:schemeClr val="accent2"/>
                </a:solidFill>
              </a:rPr>
              <a:t>Swarm mode built into the Docker Engine</a:t>
            </a:r>
            <a:r>
              <a:rPr lang="en-US" dirty="0"/>
              <a:t> instead, or another orchestration system.										10.2022</a:t>
            </a:r>
          </a:p>
        </p:txBody>
      </p:sp>
      <p:sp>
        <p:nvSpPr>
          <p:cNvPr id="16" name="Google Shape;205;p36">
            <a:extLst>
              <a:ext uri="{FF2B5EF4-FFF2-40B4-BE49-F238E27FC236}">
                <a16:creationId xmlns:a16="http://schemas.microsoft.com/office/drawing/2014/main" id="{3C92A6A2-0A6A-CAE2-3045-C825DC5C804C}"/>
              </a:ext>
            </a:extLst>
          </p:cNvPr>
          <p:cNvSpPr txBox="1"/>
          <p:nvPr/>
        </p:nvSpPr>
        <p:spPr>
          <a:xfrm>
            <a:off x="-95800" y="4813800"/>
            <a:ext cx="9144000" cy="3687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US" sz="1600" u="sng" dirty="0">
                <a:solidFill>
                  <a:schemeClr val="hlink"/>
                </a:solidFill>
              </a:rPr>
              <a:t>https://github.com/docker-archive/classicswarmt</a:t>
            </a:r>
            <a:endParaRPr sz="1600" dirty="0"/>
          </a:p>
        </p:txBody>
      </p:sp>
    </p:spTree>
    <p:extLst>
      <p:ext uri="{BB962C8B-B14F-4D97-AF65-F5344CB8AC3E}">
        <p14:creationId xmlns:p14="http://schemas.microsoft.com/office/powerpoint/2010/main" val="20622915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3F823-600B-FE06-783E-CA7D9F956879}"/>
              </a:ext>
            </a:extLst>
          </p:cNvPr>
          <p:cNvSpPr>
            <a:spLocks noGrp="1"/>
          </p:cNvSpPr>
          <p:nvPr>
            <p:ph type="title"/>
          </p:nvPr>
        </p:nvSpPr>
        <p:spPr/>
        <p:txBody>
          <a:bodyPr/>
          <a:lstStyle/>
          <a:p>
            <a:r>
              <a:rPr lang="en-US" dirty="0"/>
              <a:t>Docker Swarm</a:t>
            </a:r>
          </a:p>
        </p:txBody>
      </p:sp>
      <p:sp>
        <p:nvSpPr>
          <p:cNvPr id="3" name="Content Placeholder 2">
            <a:extLst>
              <a:ext uri="{FF2B5EF4-FFF2-40B4-BE49-F238E27FC236}">
                <a16:creationId xmlns:a16="http://schemas.microsoft.com/office/drawing/2014/main" id="{B28E003D-C6C7-BB79-CDB7-53395871AC30}"/>
              </a:ext>
            </a:extLst>
          </p:cNvPr>
          <p:cNvSpPr>
            <a:spLocks noGrp="1"/>
          </p:cNvSpPr>
          <p:nvPr>
            <p:ph idx="1"/>
          </p:nvPr>
        </p:nvSpPr>
        <p:spPr/>
        <p:txBody>
          <a:bodyPr/>
          <a:lstStyle/>
          <a:p>
            <a:pPr marL="0" indent="0" algn="ctr">
              <a:buNone/>
            </a:pPr>
            <a:r>
              <a:rPr lang="en-US" dirty="0"/>
              <a:t>A swarm is a group of (physical/virtual) machines (nodes) that are </a:t>
            </a:r>
            <a:br>
              <a:rPr lang="en-US" dirty="0"/>
            </a:br>
            <a:r>
              <a:rPr lang="en-US" dirty="0"/>
              <a:t>running Docker and joined into a cluster.</a:t>
            </a:r>
          </a:p>
          <a:p>
            <a:endParaRPr lang="en-US" dirty="0"/>
          </a:p>
          <a:p>
            <a:pPr marL="0" indent="0">
              <a:buNone/>
            </a:pPr>
            <a:r>
              <a:rPr lang="en-US" dirty="0"/>
              <a:t>Orchestrate Docker containers which house stateless applications</a:t>
            </a:r>
          </a:p>
          <a:p>
            <a:r>
              <a:rPr lang="en-US" dirty="0"/>
              <a:t>Easy to deploy</a:t>
            </a:r>
          </a:p>
          <a:p>
            <a:r>
              <a:rPr lang="en-US" dirty="0"/>
              <a:t>Declarative service model / Desired state reconciliation</a:t>
            </a:r>
          </a:p>
          <a:p>
            <a:r>
              <a:rPr lang="en-US" dirty="0"/>
              <a:t>Service discovery</a:t>
            </a:r>
          </a:p>
          <a:p>
            <a:r>
              <a:rPr lang="en-US" dirty="0"/>
              <a:t>Secure by default</a:t>
            </a:r>
          </a:p>
          <a:p>
            <a:r>
              <a:rPr lang="en-US" dirty="0"/>
              <a:t>Rolling updates</a:t>
            </a:r>
          </a:p>
          <a:p>
            <a:r>
              <a:rPr lang="en-US" dirty="0"/>
              <a:t>Docker can be 'switched' into swarm mode</a:t>
            </a:r>
          </a:p>
          <a:p>
            <a:r>
              <a:rPr lang="en-US" dirty="0"/>
              <a:t>…</a:t>
            </a:r>
          </a:p>
          <a:p>
            <a:endParaRPr lang="en-US" dirty="0"/>
          </a:p>
        </p:txBody>
      </p:sp>
      <p:sp>
        <p:nvSpPr>
          <p:cNvPr id="4" name="TextBox 3">
            <a:extLst>
              <a:ext uri="{FF2B5EF4-FFF2-40B4-BE49-F238E27FC236}">
                <a16:creationId xmlns:a16="http://schemas.microsoft.com/office/drawing/2014/main" id="{A11D6B05-89F1-BE00-A265-ACA1BF9C1422}"/>
              </a:ext>
            </a:extLst>
          </p:cNvPr>
          <p:cNvSpPr txBox="1"/>
          <p:nvPr/>
        </p:nvSpPr>
        <p:spPr>
          <a:xfrm>
            <a:off x="0" y="4858871"/>
            <a:ext cx="9144000" cy="307777"/>
          </a:xfrm>
          <a:prstGeom prst="rect">
            <a:avLst/>
          </a:prstGeom>
          <a:noFill/>
        </p:spPr>
        <p:txBody>
          <a:bodyPr wrap="square" rtlCol="0">
            <a:spAutoFit/>
          </a:bodyPr>
          <a:lstStyle/>
          <a:p>
            <a:r>
              <a:rPr lang="en-US" sz="1400" dirty="0"/>
              <a:t>Source: </a:t>
            </a:r>
            <a:r>
              <a:rPr lang="en-US" sz="1400" dirty="0">
                <a:hlinkClick r:id="rId3"/>
              </a:rPr>
              <a:t>https://docs.docker.com/engine/swarm/</a:t>
            </a:r>
            <a:r>
              <a:rPr lang="en-US" sz="1400" dirty="0"/>
              <a:t> </a:t>
            </a:r>
          </a:p>
        </p:txBody>
      </p:sp>
    </p:spTree>
    <p:extLst>
      <p:ext uri="{BB962C8B-B14F-4D97-AF65-F5344CB8AC3E}">
        <p14:creationId xmlns:p14="http://schemas.microsoft.com/office/powerpoint/2010/main" val="725647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BBC85-C9EE-FAA7-BC14-F4B2E77D2789}"/>
              </a:ext>
            </a:extLst>
          </p:cNvPr>
          <p:cNvSpPr>
            <a:spLocks noGrp="1"/>
          </p:cNvSpPr>
          <p:nvPr>
            <p:ph type="title"/>
          </p:nvPr>
        </p:nvSpPr>
        <p:spPr/>
        <p:txBody>
          <a:bodyPr/>
          <a:lstStyle/>
          <a:p>
            <a:r>
              <a:rPr lang="en-US" dirty="0"/>
              <a:t>Docker Swarm</a:t>
            </a:r>
          </a:p>
        </p:txBody>
      </p:sp>
      <p:sp>
        <p:nvSpPr>
          <p:cNvPr id="3" name="Content Placeholder 2">
            <a:extLst>
              <a:ext uri="{FF2B5EF4-FFF2-40B4-BE49-F238E27FC236}">
                <a16:creationId xmlns:a16="http://schemas.microsoft.com/office/drawing/2014/main" id="{59BA1C75-7138-4972-1E00-CD7BDECEBBAC}"/>
              </a:ext>
            </a:extLst>
          </p:cNvPr>
          <p:cNvSpPr>
            <a:spLocks noGrp="1"/>
          </p:cNvSpPr>
          <p:nvPr>
            <p:ph idx="1"/>
          </p:nvPr>
        </p:nvSpPr>
        <p:spPr>
          <a:xfrm>
            <a:off x="216000" y="935998"/>
            <a:ext cx="8712000" cy="892801"/>
          </a:xfrm>
        </p:spPr>
        <p:txBody>
          <a:bodyPr/>
          <a:lstStyle/>
          <a:p>
            <a:pPr marL="0" indent="0">
              <a:buNone/>
            </a:pPr>
            <a:r>
              <a:rPr lang="en-US" dirty="0"/>
              <a:t>You can access the service by hitting any of the manager or worker nodes. It does not</a:t>
            </a:r>
            <a:br>
              <a:rPr lang="en-US" dirty="0"/>
            </a:br>
            <a:r>
              <a:rPr lang="en-US" dirty="0"/>
              <a:t>matter if the particular node does not have a container scheduled on it. That is the whole</a:t>
            </a:r>
            <a:br>
              <a:rPr lang="en-US" dirty="0"/>
            </a:br>
            <a:r>
              <a:rPr lang="en-US" dirty="0"/>
              <a:t>idea of the swarm.</a:t>
            </a:r>
          </a:p>
        </p:txBody>
      </p:sp>
      <p:pic>
        <p:nvPicPr>
          <p:cNvPr id="4" name="Google Shape;219;p38">
            <a:extLst>
              <a:ext uri="{FF2B5EF4-FFF2-40B4-BE49-F238E27FC236}">
                <a16:creationId xmlns:a16="http://schemas.microsoft.com/office/drawing/2014/main" id="{3CA9681A-0373-822C-D368-C5C6D91AE03F}"/>
              </a:ext>
            </a:extLst>
          </p:cNvPr>
          <p:cNvPicPr preferRelativeResize="0"/>
          <p:nvPr/>
        </p:nvPicPr>
        <p:blipFill>
          <a:blip r:embed="rId3">
            <a:alphaModFix/>
          </a:blip>
          <a:stretch>
            <a:fillRect/>
          </a:stretch>
        </p:blipFill>
        <p:spPr>
          <a:xfrm>
            <a:off x="1077796" y="1828799"/>
            <a:ext cx="6988408" cy="3113525"/>
          </a:xfrm>
          <a:prstGeom prst="rect">
            <a:avLst/>
          </a:prstGeom>
          <a:noFill/>
          <a:ln>
            <a:noFill/>
          </a:ln>
        </p:spPr>
      </p:pic>
      <p:sp>
        <p:nvSpPr>
          <p:cNvPr id="6" name="TextBox 5">
            <a:extLst>
              <a:ext uri="{FF2B5EF4-FFF2-40B4-BE49-F238E27FC236}">
                <a16:creationId xmlns:a16="http://schemas.microsoft.com/office/drawing/2014/main" id="{B4B0FD6C-CC9E-8994-3C05-95E5AAA54EA5}"/>
              </a:ext>
            </a:extLst>
          </p:cNvPr>
          <p:cNvSpPr txBox="1"/>
          <p:nvPr/>
        </p:nvSpPr>
        <p:spPr>
          <a:xfrm>
            <a:off x="0" y="4858871"/>
            <a:ext cx="9144000" cy="307777"/>
          </a:xfrm>
          <a:prstGeom prst="rect">
            <a:avLst/>
          </a:prstGeom>
          <a:noFill/>
        </p:spPr>
        <p:txBody>
          <a:bodyPr wrap="square" rtlCol="0">
            <a:spAutoFit/>
          </a:bodyPr>
          <a:lstStyle/>
          <a:p>
            <a:r>
              <a:rPr lang="en-US" sz="1400" dirty="0"/>
              <a:t>Source: </a:t>
            </a:r>
            <a:r>
              <a:rPr lang="en-US" sz="1400" dirty="0">
                <a:hlinkClick r:id="rId4"/>
              </a:rPr>
              <a:t>https://docs.docker.com/engine/swarm/ingress/</a:t>
            </a:r>
            <a:r>
              <a:rPr lang="en-US" sz="1400" dirty="0"/>
              <a:t> </a:t>
            </a:r>
          </a:p>
        </p:txBody>
      </p:sp>
    </p:spTree>
    <p:extLst>
      <p:ext uri="{BB962C8B-B14F-4D97-AF65-F5344CB8AC3E}">
        <p14:creationId xmlns:p14="http://schemas.microsoft.com/office/powerpoint/2010/main" val="22254620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C6BE0D-FDC6-20E9-3F06-BC823B70BECA}"/>
              </a:ext>
            </a:extLst>
          </p:cNvPr>
          <p:cNvSpPr>
            <a:spLocks noGrp="1"/>
          </p:cNvSpPr>
          <p:nvPr>
            <p:ph type="title"/>
          </p:nvPr>
        </p:nvSpPr>
        <p:spPr/>
        <p:txBody>
          <a:bodyPr/>
          <a:lstStyle/>
          <a:p>
            <a:r>
              <a:rPr lang="en-US" dirty="0"/>
              <a:t>Docker Swarm </a:t>
            </a:r>
            <a:r>
              <a:rPr lang="en-US" dirty="0" err="1"/>
              <a:t>Infrasctructure</a:t>
            </a:r>
            <a:endParaRPr lang="en-US" dirty="0"/>
          </a:p>
        </p:txBody>
      </p:sp>
      <p:sp>
        <p:nvSpPr>
          <p:cNvPr id="4" name="TextBox 3">
            <a:extLst>
              <a:ext uri="{FF2B5EF4-FFF2-40B4-BE49-F238E27FC236}">
                <a16:creationId xmlns:a16="http://schemas.microsoft.com/office/drawing/2014/main" id="{2DB3E700-83DE-0E41-B78E-9F1E987A9EF0}"/>
              </a:ext>
            </a:extLst>
          </p:cNvPr>
          <p:cNvSpPr txBox="1"/>
          <p:nvPr/>
        </p:nvSpPr>
        <p:spPr>
          <a:xfrm>
            <a:off x="0" y="4858871"/>
            <a:ext cx="9144000" cy="307777"/>
          </a:xfrm>
          <a:prstGeom prst="rect">
            <a:avLst/>
          </a:prstGeom>
          <a:noFill/>
        </p:spPr>
        <p:txBody>
          <a:bodyPr wrap="square" rtlCol="0">
            <a:spAutoFit/>
          </a:bodyPr>
          <a:lstStyle/>
          <a:p>
            <a:r>
              <a:rPr lang="en-US" sz="1400" dirty="0"/>
              <a:t>Source: </a:t>
            </a:r>
            <a:r>
              <a:rPr lang="en-US" sz="1400" dirty="0">
                <a:hlinkClick r:id="rId3"/>
              </a:rPr>
              <a:t>https://docs.docker.com/engine/swarm/how-swarm-mode-works/nodes/</a:t>
            </a:r>
            <a:r>
              <a:rPr lang="en-US" sz="1400" dirty="0"/>
              <a:t> </a:t>
            </a:r>
          </a:p>
        </p:txBody>
      </p:sp>
      <p:pic>
        <p:nvPicPr>
          <p:cNvPr id="1026" name="Picture 2" descr="Swarm mode cluster">
            <a:extLst>
              <a:ext uri="{FF2B5EF4-FFF2-40B4-BE49-F238E27FC236}">
                <a16:creationId xmlns:a16="http://schemas.microsoft.com/office/drawing/2014/main" id="{5BA8AC83-12A5-F9A4-E190-8A6B1C3D530A}"/>
              </a:ext>
            </a:extLst>
          </p:cNvPr>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504492" y="936625"/>
            <a:ext cx="8135015" cy="38147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57240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BCD1C9-2D0C-414B-FCE8-8E04677D7D28}"/>
              </a:ext>
            </a:extLst>
          </p:cNvPr>
          <p:cNvSpPr>
            <a:spLocks noGrp="1"/>
          </p:cNvSpPr>
          <p:nvPr>
            <p:ph type="title"/>
          </p:nvPr>
        </p:nvSpPr>
        <p:spPr/>
        <p:txBody>
          <a:bodyPr/>
          <a:lstStyle/>
          <a:p>
            <a:r>
              <a:rPr lang="en-US" dirty="0"/>
              <a:t>Quality Attributes</a:t>
            </a:r>
          </a:p>
        </p:txBody>
      </p:sp>
      <p:sp>
        <p:nvSpPr>
          <p:cNvPr id="3" name="Content Placeholder 2">
            <a:extLst>
              <a:ext uri="{FF2B5EF4-FFF2-40B4-BE49-F238E27FC236}">
                <a16:creationId xmlns:a16="http://schemas.microsoft.com/office/drawing/2014/main" id="{3F37B84A-BFF7-E78F-78ED-DC8D1F0972D7}"/>
              </a:ext>
            </a:extLst>
          </p:cNvPr>
          <p:cNvSpPr>
            <a:spLocks noGrp="1"/>
          </p:cNvSpPr>
          <p:nvPr>
            <p:ph sz="half" idx="1"/>
          </p:nvPr>
        </p:nvSpPr>
        <p:spPr/>
        <p:txBody>
          <a:bodyPr/>
          <a:lstStyle/>
          <a:p>
            <a:pPr marL="0" indent="0">
              <a:buNone/>
            </a:pPr>
            <a:r>
              <a:rPr lang="en-US" b="1" dirty="0"/>
              <a:t>Run-Time</a:t>
            </a:r>
          </a:p>
          <a:p>
            <a:r>
              <a:rPr lang="en-US" dirty="0"/>
              <a:t>Availability (</a:t>
            </a:r>
            <a:r>
              <a:rPr lang="en-US" dirty="0">
                <a:hlinkClick r:id="rId3"/>
              </a:rPr>
              <a:t>ANSI/TIA-942</a:t>
            </a:r>
            <a:r>
              <a:rPr lang="en-US" dirty="0"/>
              <a:t>, …)</a:t>
            </a:r>
          </a:p>
          <a:p>
            <a:r>
              <a:rPr lang="en-US" dirty="0"/>
              <a:t>Performance</a:t>
            </a:r>
          </a:p>
          <a:p>
            <a:r>
              <a:rPr lang="en-US" dirty="0"/>
              <a:t>Security</a:t>
            </a:r>
          </a:p>
          <a:p>
            <a:r>
              <a:rPr lang="en-US" dirty="0"/>
              <a:t>…</a:t>
            </a:r>
          </a:p>
          <a:p>
            <a:pPr marL="0" indent="0">
              <a:buNone/>
            </a:pPr>
            <a:endParaRPr lang="en-US" dirty="0"/>
          </a:p>
        </p:txBody>
      </p:sp>
      <p:sp>
        <p:nvSpPr>
          <p:cNvPr id="4" name="Content Placeholder 3">
            <a:extLst>
              <a:ext uri="{FF2B5EF4-FFF2-40B4-BE49-F238E27FC236}">
                <a16:creationId xmlns:a16="http://schemas.microsoft.com/office/drawing/2014/main" id="{06FEACF9-34B2-F905-F35F-F7841642F697}"/>
              </a:ext>
            </a:extLst>
          </p:cNvPr>
          <p:cNvSpPr>
            <a:spLocks noGrp="1"/>
          </p:cNvSpPr>
          <p:nvPr>
            <p:ph sz="half" idx="2"/>
          </p:nvPr>
        </p:nvSpPr>
        <p:spPr/>
        <p:txBody>
          <a:bodyPr/>
          <a:lstStyle/>
          <a:p>
            <a:pPr marL="0" indent="0">
              <a:buNone/>
            </a:pPr>
            <a:r>
              <a:rPr lang="en-US" b="1" dirty="0"/>
              <a:t>Non-Run-Time</a:t>
            </a:r>
          </a:p>
          <a:p>
            <a:r>
              <a:rPr lang="en-US" dirty="0"/>
              <a:t>Modifiability</a:t>
            </a:r>
          </a:p>
          <a:p>
            <a:r>
              <a:rPr lang="en-US" dirty="0"/>
              <a:t>Portability</a:t>
            </a:r>
          </a:p>
          <a:p>
            <a:r>
              <a:rPr lang="en-US" dirty="0"/>
              <a:t>Testability</a:t>
            </a:r>
          </a:p>
          <a:p>
            <a:r>
              <a:rPr lang="en-US" dirty="0"/>
              <a:t>Reusability</a:t>
            </a:r>
          </a:p>
          <a:p>
            <a:r>
              <a:rPr lang="en-US" dirty="0"/>
              <a:t>Integrability</a:t>
            </a:r>
          </a:p>
          <a:p>
            <a:r>
              <a:rPr lang="en-US" dirty="0"/>
              <a:t>…</a:t>
            </a:r>
          </a:p>
          <a:p>
            <a:pPr marL="0" indent="0">
              <a:buNone/>
            </a:pPr>
            <a:endParaRPr lang="en-US" dirty="0"/>
          </a:p>
        </p:txBody>
      </p:sp>
    </p:spTree>
    <p:extLst>
      <p:ext uri="{BB962C8B-B14F-4D97-AF65-F5344CB8AC3E}">
        <p14:creationId xmlns:p14="http://schemas.microsoft.com/office/powerpoint/2010/main" val="37704485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15B5A8-5867-A77F-53BF-05DC7E35652F}"/>
              </a:ext>
            </a:extLst>
          </p:cNvPr>
          <p:cNvSpPr>
            <a:spLocks noGrp="1"/>
          </p:cNvSpPr>
          <p:nvPr>
            <p:ph type="title"/>
          </p:nvPr>
        </p:nvSpPr>
        <p:spPr/>
        <p:txBody>
          <a:bodyPr/>
          <a:lstStyle/>
          <a:p>
            <a:r>
              <a:rPr lang="en-US" dirty="0"/>
              <a:t>Docker Swarm Task</a:t>
            </a:r>
          </a:p>
        </p:txBody>
      </p:sp>
      <p:sp>
        <p:nvSpPr>
          <p:cNvPr id="3" name="Content Placeholder 2">
            <a:extLst>
              <a:ext uri="{FF2B5EF4-FFF2-40B4-BE49-F238E27FC236}">
                <a16:creationId xmlns:a16="http://schemas.microsoft.com/office/drawing/2014/main" id="{EC854B7D-618A-DCB2-0ED0-221DBA9A060D}"/>
              </a:ext>
            </a:extLst>
          </p:cNvPr>
          <p:cNvSpPr>
            <a:spLocks noGrp="1"/>
          </p:cNvSpPr>
          <p:nvPr>
            <p:ph idx="1"/>
          </p:nvPr>
        </p:nvSpPr>
        <p:spPr>
          <a:xfrm>
            <a:off x="3864635" y="3309514"/>
            <a:ext cx="5279365" cy="1603846"/>
          </a:xfrm>
        </p:spPr>
        <p:txBody>
          <a:bodyPr/>
          <a:lstStyle/>
          <a:p>
            <a:pPr marL="0" indent="0">
              <a:buNone/>
            </a:pPr>
            <a:r>
              <a:rPr lang="en-US" dirty="0"/>
              <a:t>A task is a one-directional mechanism. It progresses monotonically through a series of states: assigned, prepared, running, etc. If the task fails the orchestrator removes the task and its container and then creates a new task to replace it according to the desired state specified by the service.</a:t>
            </a:r>
          </a:p>
        </p:txBody>
      </p:sp>
      <p:pic>
        <p:nvPicPr>
          <p:cNvPr id="2050" name="Picture 2" descr="global vs replicated services">
            <a:extLst>
              <a:ext uri="{FF2B5EF4-FFF2-40B4-BE49-F238E27FC236}">
                <a16:creationId xmlns:a16="http://schemas.microsoft.com/office/drawing/2014/main" id="{8B7CD2FF-E600-D616-3B6E-2025B42ED0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2913" y="2231091"/>
            <a:ext cx="3347869" cy="239133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services flow">
            <a:extLst>
              <a:ext uri="{FF2B5EF4-FFF2-40B4-BE49-F238E27FC236}">
                <a16:creationId xmlns:a16="http://schemas.microsoft.com/office/drawing/2014/main" id="{1E36FA5A-0CC3-503C-EF1E-674FE0BC8E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25732" y="230140"/>
            <a:ext cx="3502268" cy="3099522"/>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2">
            <a:extLst>
              <a:ext uri="{FF2B5EF4-FFF2-40B4-BE49-F238E27FC236}">
                <a16:creationId xmlns:a16="http://schemas.microsoft.com/office/drawing/2014/main" id="{F89973E0-88DF-8C6C-9049-A61A8996613F}"/>
              </a:ext>
            </a:extLst>
          </p:cNvPr>
          <p:cNvSpPr txBox="1">
            <a:spLocks/>
          </p:cNvSpPr>
          <p:nvPr/>
        </p:nvSpPr>
        <p:spPr>
          <a:xfrm>
            <a:off x="368399" y="1088399"/>
            <a:ext cx="5279365" cy="1161742"/>
          </a:xfrm>
          <a:prstGeom prst="rect">
            <a:avLst/>
          </a:prstGeom>
        </p:spPr>
        <p:txBody>
          <a:bodyPr vert="horz" wrap="square"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18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Font typeface="Arial" panose="020B0604020202020204" pitchFamily="34" charset="0"/>
              <a:buNone/>
            </a:pPr>
            <a:r>
              <a:rPr lang="en-US" dirty="0"/>
              <a:t>The underlying logic of Docker swarm mode is a general purpose scheduler and orchestrator. The service and task abstractions themselves are unaware of the containers they implement. </a:t>
            </a:r>
          </a:p>
        </p:txBody>
      </p:sp>
      <p:sp>
        <p:nvSpPr>
          <p:cNvPr id="5" name="TextBox 4">
            <a:extLst>
              <a:ext uri="{FF2B5EF4-FFF2-40B4-BE49-F238E27FC236}">
                <a16:creationId xmlns:a16="http://schemas.microsoft.com/office/drawing/2014/main" id="{91DD59E7-E1D7-3268-0EC9-8F48EB59581B}"/>
              </a:ext>
            </a:extLst>
          </p:cNvPr>
          <p:cNvSpPr txBox="1"/>
          <p:nvPr/>
        </p:nvSpPr>
        <p:spPr>
          <a:xfrm>
            <a:off x="0" y="4858871"/>
            <a:ext cx="9144000" cy="307777"/>
          </a:xfrm>
          <a:prstGeom prst="rect">
            <a:avLst/>
          </a:prstGeom>
          <a:noFill/>
        </p:spPr>
        <p:txBody>
          <a:bodyPr wrap="square" rtlCol="0">
            <a:spAutoFit/>
          </a:bodyPr>
          <a:lstStyle/>
          <a:p>
            <a:r>
              <a:rPr lang="en-US" sz="1400" dirty="0"/>
              <a:t>Source: </a:t>
            </a:r>
            <a:r>
              <a:rPr lang="en-US" sz="1400" dirty="0">
                <a:hlinkClick r:id="rId5"/>
              </a:rPr>
              <a:t>https://docs.docker.com/engine/swarm/how-swarm-mode-works/services/</a:t>
            </a:r>
            <a:r>
              <a:rPr lang="en-US" sz="1400" dirty="0"/>
              <a:t> </a:t>
            </a:r>
          </a:p>
        </p:txBody>
      </p:sp>
    </p:spTree>
    <p:extLst>
      <p:ext uri="{BB962C8B-B14F-4D97-AF65-F5344CB8AC3E}">
        <p14:creationId xmlns:p14="http://schemas.microsoft.com/office/powerpoint/2010/main" val="31893558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423407-FCAA-D340-9984-2CEFE74E934C}"/>
              </a:ext>
            </a:extLst>
          </p:cNvPr>
          <p:cNvSpPr>
            <a:spLocks noGrp="1"/>
          </p:cNvSpPr>
          <p:nvPr>
            <p:ph type="title"/>
          </p:nvPr>
        </p:nvSpPr>
        <p:spPr/>
        <p:txBody>
          <a:bodyPr/>
          <a:lstStyle/>
          <a:p>
            <a:r>
              <a:rPr lang="en-US" dirty="0"/>
              <a:t>Demo : Docker Swarm</a:t>
            </a:r>
          </a:p>
        </p:txBody>
      </p:sp>
      <p:sp>
        <p:nvSpPr>
          <p:cNvPr id="3" name="Subtitle 2">
            <a:extLst>
              <a:ext uri="{FF2B5EF4-FFF2-40B4-BE49-F238E27FC236}">
                <a16:creationId xmlns:a16="http://schemas.microsoft.com/office/drawing/2014/main" id="{6F9DD857-F46B-9AF1-1DB7-CC82808A4E91}"/>
              </a:ext>
            </a:extLst>
          </p:cNvPr>
          <p:cNvSpPr>
            <a:spLocks noGrp="1"/>
          </p:cNvSpPr>
          <p:nvPr>
            <p:ph type="body" idx="1"/>
          </p:nvPr>
        </p:nvSpPr>
        <p:spPr>
          <a:xfrm>
            <a:off x="623888" y="1874197"/>
            <a:ext cx="7886700" cy="1855122"/>
          </a:xfrm>
        </p:spPr>
        <p:txBody>
          <a:bodyPr/>
          <a:lstStyle/>
          <a:p>
            <a:pPr marL="285750" indent="-285750" algn="l">
              <a:buFont typeface="Arial" panose="020B0604020202020204" pitchFamily="34" charset="0"/>
              <a:buChar char="•"/>
            </a:pPr>
            <a:r>
              <a:rPr lang="en-US" dirty="0"/>
              <a:t>Create two Docker virtual machines</a:t>
            </a:r>
          </a:p>
          <a:p>
            <a:pPr marL="285750" indent="-285750" algn="l">
              <a:buFont typeface="Arial" panose="020B0604020202020204" pitchFamily="34" charset="0"/>
              <a:buChar char="•"/>
            </a:pPr>
            <a:r>
              <a:rPr lang="en-US" dirty="0"/>
              <a:t>Create the Swarm</a:t>
            </a:r>
          </a:p>
          <a:p>
            <a:pPr marL="285750" indent="-285750" algn="l">
              <a:buFont typeface="Arial" panose="020B0604020202020204" pitchFamily="34" charset="0"/>
              <a:buChar char="•"/>
            </a:pPr>
            <a:r>
              <a:rPr lang="en-US" dirty="0"/>
              <a:t>List nodes</a:t>
            </a:r>
          </a:p>
          <a:p>
            <a:pPr marL="285750" indent="-285750" algn="l">
              <a:buFont typeface="Arial" panose="020B0604020202020204" pitchFamily="34" charset="0"/>
              <a:buChar char="•"/>
            </a:pPr>
            <a:r>
              <a:rPr lang="en-US" dirty="0"/>
              <a:t>Deploy </a:t>
            </a:r>
            <a:r>
              <a:rPr lang="en-US" dirty="0" err="1">
                <a:hlinkClick r:id="rId3"/>
              </a:rPr>
              <a:t>Visualisation</a:t>
            </a:r>
            <a:r>
              <a:rPr lang="en-US" dirty="0">
                <a:hlinkClick r:id="rId3"/>
              </a:rPr>
              <a:t> tool</a:t>
            </a:r>
            <a:endParaRPr lang="en-US" dirty="0"/>
          </a:p>
          <a:p>
            <a:pPr marL="285750" indent="-285750" algn="l">
              <a:buFont typeface="Arial" panose="020B0604020202020204" pitchFamily="34" charset="0"/>
              <a:buChar char="•"/>
            </a:pPr>
            <a:r>
              <a:rPr lang="en-US" dirty="0"/>
              <a:t>Deploy application from Docker compose example</a:t>
            </a:r>
          </a:p>
          <a:p>
            <a:pPr algn="l"/>
            <a:endParaRPr lang="en-US" dirty="0"/>
          </a:p>
          <a:p>
            <a:pPr algn="l"/>
            <a:endParaRPr lang="en-US" dirty="0"/>
          </a:p>
        </p:txBody>
      </p:sp>
      <p:pic>
        <p:nvPicPr>
          <p:cNvPr id="8" name="Picture 7">
            <a:extLst>
              <a:ext uri="{FF2B5EF4-FFF2-40B4-BE49-F238E27FC236}">
                <a16:creationId xmlns:a16="http://schemas.microsoft.com/office/drawing/2014/main" id="{575E1F2F-260D-25D3-3ACF-FC7DFB667C78}"/>
              </a:ext>
            </a:extLst>
          </p:cNvPr>
          <p:cNvPicPr>
            <a:picLocks noChangeAspect="1"/>
          </p:cNvPicPr>
          <p:nvPr/>
        </p:nvPicPr>
        <p:blipFill>
          <a:blip r:embed="rId4"/>
          <a:stretch>
            <a:fillRect/>
          </a:stretch>
        </p:blipFill>
        <p:spPr>
          <a:xfrm>
            <a:off x="887701" y="3852536"/>
            <a:ext cx="7230484" cy="628738"/>
          </a:xfrm>
          <a:prstGeom prst="rect">
            <a:avLst/>
          </a:prstGeom>
        </p:spPr>
      </p:pic>
      <p:sp>
        <p:nvSpPr>
          <p:cNvPr id="4" name="Title 1">
            <a:extLst>
              <a:ext uri="{FF2B5EF4-FFF2-40B4-BE49-F238E27FC236}">
                <a16:creationId xmlns:a16="http://schemas.microsoft.com/office/drawing/2014/main" id="{49405DD6-A6FB-C0E8-7282-E160E57AF8E8}"/>
              </a:ext>
            </a:extLst>
          </p:cNvPr>
          <p:cNvSpPr txBox="1">
            <a:spLocks/>
          </p:cNvSpPr>
          <p:nvPr/>
        </p:nvSpPr>
        <p:spPr>
          <a:xfrm>
            <a:off x="2418370" y="2092306"/>
            <a:ext cx="4297735" cy="791756"/>
          </a:xfrm>
          <a:prstGeom prst="rect">
            <a:avLst/>
          </a:prstGeom>
          <a:ln w="38100">
            <a:solidFill>
              <a:srgbClr val="FF0000"/>
            </a:solidFill>
          </a:ln>
        </p:spPr>
        <p:txBody>
          <a:bodyPr vert="horz" lIns="91440" tIns="45720" rIns="91440" bIns="45720" rtlCol="0" anchor="b">
            <a:normAutofit/>
          </a:bodyPr>
          <a:lstStyle>
            <a:lvl1pPr algn="l" defTabSz="685800" rtl="0" eaLnBrk="1" latinLnBrk="0" hangingPunct="1">
              <a:lnSpc>
                <a:spcPct val="90000"/>
              </a:lnSpc>
              <a:spcBef>
                <a:spcPct val="0"/>
              </a:spcBef>
              <a:buNone/>
              <a:defRPr sz="4500" kern="1200">
                <a:solidFill>
                  <a:schemeClr val="tx1"/>
                </a:solidFill>
                <a:latin typeface="+mj-lt"/>
                <a:ea typeface="+mj-ea"/>
                <a:cs typeface="+mj-cs"/>
              </a:defRPr>
            </a:lvl1pPr>
          </a:lstStyle>
          <a:p>
            <a:pPr algn="ctr"/>
            <a:r>
              <a:rPr lang="en-US" b="1" dirty="0">
                <a:solidFill>
                  <a:srgbClr val="FF0000"/>
                </a:solidFill>
              </a:rPr>
              <a:t>Cancelled</a:t>
            </a:r>
          </a:p>
        </p:txBody>
      </p:sp>
    </p:spTree>
    <p:extLst>
      <p:ext uri="{BB962C8B-B14F-4D97-AF65-F5344CB8AC3E}">
        <p14:creationId xmlns:p14="http://schemas.microsoft.com/office/powerpoint/2010/main" val="2197144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8E6541-22DD-936D-133B-4E9BFFD7C524}"/>
              </a:ext>
            </a:extLst>
          </p:cNvPr>
          <p:cNvSpPr>
            <a:spLocks noGrp="1"/>
          </p:cNvSpPr>
          <p:nvPr>
            <p:ph type="title"/>
          </p:nvPr>
        </p:nvSpPr>
        <p:spPr/>
        <p:txBody>
          <a:bodyPr/>
          <a:lstStyle/>
          <a:p>
            <a:r>
              <a:rPr lang="en-US" dirty="0"/>
              <a:t>Docker Swarm</a:t>
            </a:r>
          </a:p>
        </p:txBody>
      </p:sp>
      <p:sp>
        <p:nvSpPr>
          <p:cNvPr id="3" name="Content Placeholder 2">
            <a:extLst>
              <a:ext uri="{FF2B5EF4-FFF2-40B4-BE49-F238E27FC236}">
                <a16:creationId xmlns:a16="http://schemas.microsoft.com/office/drawing/2014/main" id="{D3F31A11-C641-EDFE-EEC8-A514D2D2D750}"/>
              </a:ext>
            </a:extLst>
          </p:cNvPr>
          <p:cNvSpPr>
            <a:spLocks noGrp="1"/>
          </p:cNvSpPr>
          <p:nvPr>
            <p:ph idx="1"/>
          </p:nvPr>
        </p:nvSpPr>
        <p:spPr>
          <a:xfrm>
            <a:off x="216000" y="935999"/>
            <a:ext cx="3552436" cy="3816000"/>
          </a:xfrm>
        </p:spPr>
        <p:txBody>
          <a:bodyPr/>
          <a:lstStyle/>
          <a:p>
            <a:pPr marL="0" indent="0">
              <a:buNone/>
            </a:pPr>
            <a:r>
              <a:rPr lang="en-US" sz="1600" dirty="0"/>
              <a:t>version: '3'</a:t>
            </a:r>
            <a:br>
              <a:rPr lang="en-US" sz="1600" dirty="0"/>
            </a:br>
            <a:r>
              <a:rPr lang="en-US" sz="1600" dirty="0"/>
              <a:t>services:</a:t>
            </a:r>
            <a:br>
              <a:rPr lang="en-US" sz="1600" dirty="0"/>
            </a:br>
            <a:r>
              <a:rPr lang="en-US" sz="1600" dirty="0"/>
              <a:t>    frontend:</a:t>
            </a:r>
            <a:br>
              <a:rPr lang="en-US" sz="1600" dirty="0"/>
            </a:br>
            <a:r>
              <a:rPr lang="en-US" sz="1600" dirty="0"/>
              <a:t>        image: </a:t>
            </a:r>
            <a:r>
              <a:rPr lang="en-US" sz="1600" dirty="0" err="1"/>
              <a:t>skodapetr</a:t>
            </a:r>
            <a:r>
              <a:rPr lang="en-US" sz="1600" dirty="0"/>
              <a:t>/tutorial-frontend</a:t>
            </a:r>
            <a:br>
              <a:rPr lang="en-US" sz="1600" dirty="0"/>
            </a:br>
            <a:r>
              <a:rPr lang="en-US" sz="1600" dirty="0"/>
              <a:t>        ports:</a:t>
            </a:r>
            <a:br>
              <a:rPr lang="en-US" sz="1600" dirty="0"/>
            </a:br>
            <a:r>
              <a:rPr lang="en-US" sz="1600" dirty="0"/>
              <a:t>            - 9030:8080</a:t>
            </a:r>
            <a:br>
              <a:rPr lang="en-US" sz="1600" dirty="0"/>
            </a:br>
            <a:r>
              <a:rPr lang="en-US" sz="1600" dirty="0"/>
              <a:t>        networks:</a:t>
            </a:r>
            <a:br>
              <a:rPr lang="en-US" sz="1600" dirty="0"/>
            </a:br>
            <a:r>
              <a:rPr lang="en-US" sz="1600" dirty="0"/>
              <a:t>            - public</a:t>
            </a:r>
            <a:br>
              <a:rPr lang="en-US" sz="1600" dirty="0"/>
            </a:br>
            <a:r>
              <a:rPr lang="en-US" sz="1600" dirty="0"/>
              <a:t>            - local</a:t>
            </a:r>
            <a:br>
              <a:rPr lang="en-US" sz="1600" dirty="0"/>
            </a:br>
            <a:r>
              <a:rPr lang="en-US" sz="1600" dirty="0"/>
              <a:t>    backend:</a:t>
            </a:r>
            <a:br>
              <a:rPr lang="en-US" sz="1600" dirty="0"/>
            </a:br>
            <a:r>
              <a:rPr lang="en-US" sz="1600" dirty="0"/>
              <a:t>        image: </a:t>
            </a:r>
            <a:r>
              <a:rPr lang="en-US" sz="1600" dirty="0" err="1"/>
              <a:t>skodapetr</a:t>
            </a:r>
            <a:r>
              <a:rPr lang="en-US" sz="1600" dirty="0"/>
              <a:t>/tutorial-backend</a:t>
            </a:r>
            <a:br>
              <a:rPr lang="en-US" sz="1600" dirty="0"/>
            </a:br>
            <a:r>
              <a:rPr lang="en-US" sz="1600" dirty="0"/>
              <a:t>        networks:</a:t>
            </a:r>
            <a:br>
              <a:rPr lang="en-US" sz="1600" dirty="0"/>
            </a:br>
            <a:r>
              <a:rPr lang="en-US" sz="1600" dirty="0"/>
              <a:t>            - local</a:t>
            </a:r>
            <a:br>
              <a:rPr lang="en-US" sz="1600" dirty="0"/>
            </a:br>
            <a:r>
              <a:rPr lang="en-US" sz="1600" dirty="0"/>
              <a:t>networks:</a:t>
            </a:r>
            <a:br>
              <a:rPr lang="en-US" sz="1600" dirty="0"/>
            </a:br>
            <a:r>
              <a:rPr lang="en-US" sz="1600" dirty="0"/>
              <a:t>  public:</a:t>
            </a:r>
            <a:br>
              <a:rPr lang="en-US" sz="1600" dirty="0"/>
            </a:br>
            <a:r>
              <a:rPr lang="en-US" sz="1600" dirty="0"/>
              <a:t>  local:</a:t>
            </a:r>
          </a:p>
        </p:txBody>
      </p:sp>
      <p:sp>
        <p:nvSpPr>
          <p:cNvPr id="4" name="Content Placeholder 2">
            <a:extLst>
              <a:ext uri="{FF2B5EF4-FFF2-40B4-BE49-F238E27FC236}">
                <a16:creationId xmlns:a16="http://schemas.microsoft.com/office/drawing/2014/main" id="{DE2EAE18-3EFC-C738-417E-78018483C5F3}"/>
              </a:ext>
            </a:extLst>
          </p:cNvPr>
          <p:cNvSpPr txBox="1">
            <a:spLocks/>
          </p:cNvSpPr>
          <p:nvPr/>
        </p:nvSpPr>
        <p:spPr>
          <a:xfrm>
            <a:off x="4572000" y="1190000"/>
            <a:ext cx="3751018" cy="297055"/>
          </a:xfrm>
          <a:prstGeom prst="rect">
            <a:avLst/>
          </a:prstGeom>
        </p:spPr>
        <p:txBody>
          <a:bodyPr vert="horz" wrap="none"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18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Font typeface="Arial" panose="020B0604020202020204" pitchFamily="34" charset="0"/>
              <a:buNone/>
            </a:pPr>
            <a:r>
              <a:rPr lang="en-US" sz="1600" dirty="0"/>
              <a:t>docker stack deploy -c </a:t>
            </a:r>
            <a:r>
              <a:rPr lang="en-US" sz="1600" dirty="0" err="1"/>
              <a:t>services.yaml</a:t>
            </a:r>
            <a:r>
              <a:rPr lang="en-US" sz="1600" dirty="0"/>
              <a:t> demo</a:t>
            </a:r>
          </a:p>
        </p:txBody>
      </p:sp>
      <p:cxnSp>
        <p:nvCxnSpPr>
          <p:cNvPr id="7" name="Straight Arrow Connector 6">
            <a:extLst>
              <a:ext uri="{FF2B5EF4-FFF2-40B4-BE49-F238E27FC236}">
                <a16:creationId xmlns:a16="http://schemas.microsoft.com/office/drawing/2014/main" id="{35D27E3D-6C6C-F645-39F2-F27D4C9F37FF}"/>
              </a:ext>
            </a:extLst>
          </p:cNvPr>
          <p:cNvCxnSpPr/>
          <p:nvPr/>
        </p:nvCxnSpPr>
        <p:spPr>
          <a:xfrm>
            <a:off x="3205018" y="1311564"/>
            <a:ext cx="1265382"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8" name="Content Placeholder 2">
            <a:extLst>
              <a:ext uri="{FF2B5EF4-FFF2-40B4-BE49-F238E27FC236}">
                <a16:creationId xmlns:a16="http://schemas.microsoft.com/office/drawing/2014/main" id="{31D12ABE-9321-6C5D-8B33-D2CE02014A70}"/>
              </a:ext>
            </a:extLst>
          </p:cNvPr>
          <p:cNvSpPr txBox="1">
            <a:spLocks/>
          </p:cNvSpPr>
          <p:nvPr/>
        </p:nvSpPr>
        <p:spPr>
          <a:xfrm>
            <a:off x="4572000" y="1982019"/>
            <a:ext cx="3751018" cy="297055"/>
          </a:xfrm>
          <a:prstGeom prst="rect">
            <a:avLst/>
          </a:prstGeom>
        </p:spPr>
        <p:txBody>
          <a:bodyPr vert="horz" wrap="none"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18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Font typeface="Arial" panose="020B0604020202020204" pitchFamily="34" charset="0"/>
              <a:buNone/>
            </a:pPr>
            <a:r>
              <a:rPr lang="en-US" sz="1600" dirty="0"/>
              <a:t>docker service ls</a:t>
            </a:r>
          </a:p>
        </p:txBody>
      </p:sp>
      <p:cxnSp>
        <p:nvCxnSpPr>
          <p:cNvPr id="9" name="Straight Arrow Connector 8">
            <a:extLst>
              <a:ext uri="{FF2B5EF4-FFF2-40B4-BE49-F238E27FC236}">
                <a16:creationId xmlns:a16="http://schemas.microsoft.com/office/drawing/2014/main" id="{303DCBA6-1750-1852-7C60-3EB72B6D897B}"/>
              </a:ext>
            </a:extLst>
          </p:cNvPr>
          <p:cNvCxnSpPr>
            <a:cxnSpLocks/>
          </p:cNvCxnSpPr>
          <p:nvPr/>
        </p:nvCxnSpPr>
        <p:spPr>
          <a:xfrm>
            <a:off x="6350000" y="1487055"/>
            <a:ext cx="0" cy="494145"/>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1" name="Content Placeholder 2">
            <a:extLst>
              <a:ext uri="{FF2B5EF4-FFF2-40B4-BE49-F238E27FC236}">
                <a16:creationId xmlns:a16="http://schemas.microsoft.com/office/drawing/2014/main" id="{A9056E5D-19F6-D68A-FBA9-6DEF6910EAAD}"/>
              </a:ext>
            </a:extLst>
          </p:cNvPr>
          <p:cNvSpPr txBox="1">
            <a:spLocks/>
          </p:cNvSpPr>
          <p:nvPr/>
        </p:nvSpPr>
        <p:spPr>
          <a:xfrm>
            <a:off x="4572000" y="2774038"/>
            <a:ext cx="3751018" cy="297055"/>
          </a:xfrm>
          <a:prstGeom prst="rect">
            <a:avLst/>
          </a:prstGeom>
        </p:spPr>
        <p:txBody>
          <a:bodyPr vert="horz" wrap="none"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18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Font typeface="Arial" panose="020B0604020202020204" pitchFamily="34" charset="0"/>
              <a:buNone/>
            </a:pPr>
            <a:r>
              <a:rPr lang="en-US" sz="1600" dirty="0"/>
              <a:t>…:9030/</a:t>
            </a:r>
          </a:p>
        </p:txBody>
      </p:sp>
      <p:cxnSp>
        <p:nvCxnSpPr>
          <p:cNvPr id="12" name="Straight Arrow Connector 11">
            <a:extLst>
              <a:ext uri="{FF2B5EF4-FFF2-40B4-BE49-F238E27FC236}">
                <a16:creationId xmlns:a16="http://schemas.microsoft.com/office/drawing/2014/main" id="{F239A908-577F-22A8-DD7E-B11C02F0E5FE}"/>
              </a:ext>
            </a:extLst>
          </p:cNvPr>
          <p:cNvCxnSpPr>
            <a:cxnSpLocks/>
          </p:cNvCxnSpPr>
          <p:nvPr/>
        </p:nvCxnSpPr>
        <p:spPr>
          <a:xfrm>
            <a:off x="6350000" y="2279074"/>
            <a:ext cx="0" cy="494145"/>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7DF0A495-746D-F9C9-7F13-847C3F800C14}"/>
              </a:ext>
            </a:extLst>
          </p:cNvPr>
          <p:cNvCxnSpPr>
            <a:cxnSpLocks/>
          </p:cNvCxnSpPr>
          <p:nvPr/>
        </p:nvCxnSpPr>
        <p:spPr>
          <a:xfrm>
            <a:off x="6350000" y="3238298"/>
            <a:ext cx="0" cy="494145"/>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7" name="Content Placeholder 2">
            <a:extLst>
              <a:ext uri="{FF2B5EF4-FFF2-40B4-BE49-F238E27FC236}">
                <a16:creationId xmlns:a16="http://schemas.microsoft.com/office/drawing/2014/main" id="{F5366419-A481-1ED1-D1DB-C72C207F0B6A}"/>
              </a:ext>
            </a:extLst>
          </p:cNvPr>
          <p:cNvSpPr txBox="1">
            <a:spLocks/>
          </p:cNvSpPr>
          <p:nvPr/>
        </p:nvSpPr>
        <p:spPr>
          <a:xfrm>
            <a:off x="4470400" y="3904334"/>
            <a:ext cx="3751018" cy="297055"/>
          </a:xfrm>
          <a:prstGeom prst="rect">
            <a:avLst/>
          </a:prstGeom>
        </p:spPr>
        <p:txBody>
          <a:bodyPr vert="horz" wrap="none"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18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Font typeface="Arial" panose="020B0604020202020204" pitchFamily="34" charset="0"/>
              <a:buNone/>
            </a:pPr>
            <a:r>
              <a:rPr lang="en-US" sz="1600" dirty="0"/>
              <a:t>?????</a:t>
            </a:r>
          </a:p>
        </p:txBody>
      </p:sp>
    </p:spTree>
    <p:extLst>
      <p:ext uri="{BB962C8B-B14F-4D97-AF65-F5344CB8AC3E}">
        <p14:creationId xmlns:p14="http://schemas.microsoft.com/office/powerpoint/2010/main" val="389097405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E19DB3-F87D-A8FE-D77D-85E3DBC919E5}"/>
              </a:ext>
            </a:extLst>
          </p:cNvPr>
          <p:cNvSpPr>
            <a:spLocks noGrp="1"/>
          </p:cNvSpPr>
          <p:nvPr>
            <p:ph type="title"/>
          </p:nvPr>
        </p:nvSpPr>
        <p:spPr/>
        <p:txBody>
          <a:bodyPr/>
          <a:lstStyle/>
          <a:p>
            <a:r>
              <a:rPr lang="en-US" dirty="0"/>
              <a:t>There is more … or is it?</a:t>
            </a:r>
          </a:p>
        </p:txBody>
      </p:sp>
      <p:sp>
        <p:nvSpPr>
          <p:cNvPr id="3" name="Content Placeholder 2">
            <a:extLst>
              <a:ext uri="{FF2B5EF4-FFF2-40B4-BE49-F238E27FC236}">
                <a16:creationId xmlns:a16="http://schemas.microsoft.com/office/drawing/2014/main" id="{C3B67734-568D-57C1-DF4B-9B98F65C8F67}"/>
              </a:ext>
            </a:extLst>
          </p:cNvPr>
          <p:cNvSpPr>
            <a:spLocks noGrp="1"/>
          </p:cNvSpPr>
          <p:nvPr>
            <p:ph idx="1"/>
          </p:nvPr>
        </p:nvSpPr>
        <p:spPr/>
        <p:txBody>
          <a:bodyPr/>
          <a:lstStyle/>
          <a:p>
            <a:r>
              <a:rPr lang="en-US" dirty="0"/>
              <a:t>Rolling updates</a:t>
            </a:r>
          </a:p>
          <a:p>
            <a:r>
              <a:rPr lang="en-US" dirty="0"/>
              <a:t>drain node (docker node update --availability drain worker)</a:t>
            </a:r>
          </a:p>
          <a:p>
            <a:r>
              <a:rPr lang="en-US" dirty="0"/>
              <a:t>Configuration data (echo "This is a config" | docker config create my-config -)</a:t>
            </a:r>
          </a:p>
          <a:p>
            <a:r>
              <a:rPr lang="en-US" dirty="0"/>
              <a:t>Secrets (</a:t>
            </a:r>
            <a:r>
              <a:rPr lang="en-US" dirty="0" err="1"/>
              <a:t>printf</a:t>
            </a:r>
            <a:r>
              <a:rPr lang="en-US" dirty="0"/>
              <a:t> "This is a secret" | docker secret create </a:t>
            </a:r>
            <a:r>
              <a:rPr lang="en-US" dirty="0" err="1"/>
              <a:t>my_secret_data</a:t>
            </a:r>
            <a:r>
              <a:rPr lang="en-US" dirty="0"/>
              <a:t> -)</a:t>
            </a:r>
          </a:p>
          <a:p>
            <a:r>
              <a:rPr lang="en-US" dirty="0"/>
              <a:t>Persistent Volume Service</a:t>
            </a:r>
          </a:p>
          <a:p>
            <a:r>
              <a:rPr lang="en-US" dirty="0"/>
              <a:t>Docker Swarm is Dead</a:t>
            </a:r>
          </a:p>
          <a:p>
            <a:r>
              <a:rPr lang="en-US" dirty="0"/>
              <a:t>….</a:t>
            </a:r>
          </a:p>
          <a:p>
            <a:endParaRPr lang="en-US" dirty="0"/>
          </a:p>
          <a:p>
            <a:endParaRPr lang="en-US" dirty="0"/>
          </a:p>
        </p:txBody>
      </p:sp>
    </p:spTree>
    <p:extLst>
      <p:ext uri="{BB962C8B-B14F-4D97-AF65-F5344CB8AC3E}">
        <p14:creationId xmlns:p14="http://schemas.microsoft.com/office/powerpoint/2010/main" val="154798582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BCD1C9-2D0C-414B-FCE8-8E04677D7D28}"/>
              </a:ext>
            </a:extLst>
          </p:cNvPr>
          <p:cNvSpPr>
            <a:spLocks noGrp="1"/>
          </p:cNvSpPr>
          <p:nvPr>
            <p:ph type="title"/>
          </p:nvPr>
        </p:nvSpPr>
        <p:spPr/>
        <p:txBody>
          <a:bodyPr/>
          <a:lstStyle/>
          <a:p>
            <a:r>
              <a:rPr lang="en-US" dirty="0"/>
              <a:t>Quality Attributes with Docker Swarm</a:t>
            </a:r>
          </a:p>
        </p:txBody>
      </p:sp>
      <p:sp>
        <p:nvSpPr>
          <p:cNvPr id="3" name="Content Placeholder 2">
            <a:extLst>
              <a:ext uri="{FF2B5EF4-FFF2-40B4-BE49-F238E27FC236}">
                <a16:creationId xmlns:a16="http://schemas.microsoft.com/office/drawing/2014/main" id="{3F37B84A-BFF7-E78F-78ED-DC8D1F0972D7}"/>
              </a:ext>
            </a:extLst>
          </p:cNvPr>
          <p:cNvSpPr>
            <a:spLocks noGrp="1"/>
          </p:cNvSpPr>
          <p:nvPr>
            <p:ph sz="half" idx="1"/>
          </p:nvPr>
        </p:nvSpPr>
        <p:spPr/>
        <p:txBody>
          <a:bodyPr/>
          <a:lstStyle/>
          <a:p>
            <a:pPr marL="0" indent="0">
              <a:buNone/>
            </a:pPr>
            <a:r>
              <a:rPr lang="en-US" b="1" dirty="0"/>
              <a:t>Run-Time</a:t>
            </a:r>
          </a:p>
          <a:p>
            <a:r>
              <a:rPr lang="en-US" dirty="0"/>
              <a:t>Availability +</a:t>
            </a:r>
          </a:p>
          <a:p>
            <a:r>
              <a:rPr lang="en-US" dirty="0"/>
              <a:t>Performance +</a:t>
            </a:r>
          </a:p>
          <a:p>
            <a:r>
              <a:rPr lang="en-US" dirty="0">
                <a:solidFill>
                  <a:schemeClr val="accent3"/>
                </a:solidFill>
              </a:rPr>
              <a:t>Security</a:t>
            </a:r>
          </a:p>
          <a:p>
            <a:r>
              <a:rPr lang="en-US" dirty="0">
                <a:solidFill>
                  <a:schemeClr val="accent3"/>
                </a:solidFill>
              </a:rPr>
              <a:t>…</a:t>
            </a:r>
          </a:p>
          <a:p>
            <a:pPr marL="0" indent="0">
              <a:buNone/>
            </a:pPr>
            <a:endParaRPr lang="en-US" dirty="0"/>
          </a:p>
        </p:txBody>
      </p:sp>
      <p:sp>
        <p:nvSpPr>
          <p:cNvPr id="4" name="Content Placeholder 3">
            <a:extLst>
              <a:ext uri="{FF2B5EF4-FFF2-40B4-BE49-F238E27FC236}">
                <a16:creationId xmlns:a16="http://schemas.microsoft.com/office/drawing/2014/main" id="{06FEACF9-34B2-F905-F35F-F7841642F697}"/>
              </a:ext>
            </a:extLst>
          </p:cNvPr>
          <p:cNvSpPr>
            <a:spLocks noGrp="1"/>
          </p:cNvSpPr>
          <p:nvPr>
            <p:ph sz="half" idx="2"/>
          </p:nvPr>
        </p:nvSpPr>
        <p:spPr/>
        <p:txBody>
          <a:bodyPr/>
          <a:lstStyle/>
          <a:p>
            <a:pPr marL="0" indent="0">
              <a:buNone/>
            </a:pPr>
            <a:r>
              <a:rPr lang="en-US" b="1" dirty="0"/>
              <a:t>Non-Run-Time</a:t>
            </a:r>
          </a:p>
          <a:p>
            <a:r>
              <a:rPr lang="en-US" dirty="0">
                <a:solidFill>
                  <a:schemeClr val="accent3"/>
                </a:solidFill>
              </a:rPr>
              <a:t>Modifiability</a:t>
            </a:r>
          </a:p>
          <a:p>
            <a:r>
              <a:rPr lang="en-US" dirty="0">
                <a:solidFill>
                  <a:schemeClr val="accent3"/>
                </a:solidFill>
              </a:rPr>
              <a:t>Portability</a:t>
            </a:r>
          </a:p>
          <a:p>
            <a:r>
              <a:rPr lang="en-US" dirty="0">
                <a:solidFill>
                  <a:schemeClr val="accent3"/>
                </a:solidFill>
              </a:rPr>
              <a:t>Testability</a:t>
            </a:r>
          </a:p>
          <a:p>
            <a:r>
              <a:rPr lang="en-US" dirty="0">
                <a:solidFill>
                  <a:schemeClr val="accent3"/>
                </a:solidFill>
              </a:rPr>
              <a:t>Reusability</a:t>
            </a:r>
          </a:p>
          <a:p>
            <a:r>
              <a:rPr lang="en-US" dirty="0">
                <a:solidFill>
                  <a:schemeClr val="accent3"/>
                </a:solidFill>
              </a:rPr>
              <a:t>Integrability</a:t>
            </a:r>
          </a:p>
          <a:p>
            <a:r>
              <a:rPr lang="en-US" dirty="0">
                <a:solidFill>
                  <a:schemeClr val="accent3"/>
                </a:solidFill>
              </a:rPr>
              <a:t>…</a:t>
            </a:r>
          </a:p>
          <a:p>
            <a:pPr marL="0" indent="0">
              <a:buNone/>
            </a:pPr>
            <a:endParaRPr lang="en-US" dirty="0"/>
          </a:p>
        </p:txBody>
      </p:sp>
    </p:spTree>
    <p:extLst>
      <p:ext uri="{BB962C8B-B14F-4D97-AF65-F5344CB8AC3E}">
        <p14:creationId xmlns:p14="http://schemas.microsoft.com/office/powerpoint/2010/main" val="46412530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D72B74-B634-7105-ECF3-7715B3B9DFCC}"/>
              </a:ext>
            </a:extLst>
          </p:cNvPr>
          <p:cNvSpPr>
            <a:spLocks noGrp="1"/>
          </p:cNvSpPr>
          <p:nvPr>
            <p:ph type="title"/>
          </p:nvPr>
        </p:nvSpPr>
        <p:spPr/>
        <p:txBody>
          <a:bodyPr/>
          <a:lstStyle/>
          <a:p>
            <a:r>
              <a:rPr lang="en-US" dirty="0"/>
              <a:t>What is Container Orchestration?</a:t>
            </a:r>
          </a:p>
        </p:txBody>
      </p:sp>
      <p:sp>
        <p:nvSpPr>
          <p:cNvPr id="3" name="Content Placeholder 2">
            <a:extLst>
              <a:ext uri="{FF2B5EF4-FFF2-40B4-BE49-F238E27FC236}">
                <a16:creationId xmlns:a16="http://schemas.microsoft.com/office/drawing/2014/main" id="{6B9F7D94-3794-758E-95E8-3349D8B76C47}"/>
              </a:ext>
            </a:extLst>
          </p:cNvPr>
          <p:cNvSpPr>
            <a:spLocks noGrp="1"/>
          </p:cNvSpPr>
          <p:nvPr>
            <p:ph idx="1"/>
          </p:nvPr>
        </p:nvSpPr>
        <p:spPr/>
        <p:txBody>
          <a:bodyPr/>
          <a:lstStyle/>
          <a:p>
            <a:pPr marL="0" indent="0">
              <a:buNone/>
            </a:pPr>
            <a:r>
              <a:rPr lang="en-US" dirty="0"/>
              <a:t>The million dollar question is, how do we build </a:t>
            </a:r>
            <a:r>
              <a:rPr lang="en-US" b="1" dirty="0"/>
              <a:t>reliable</a:t>
            </a:r>
            <a:r>
              <a:rPr lang="en-US" dirty="0"/>
              <a:t> and </a:t>
            </a:r>
            <a:r>
              <a:rPr lang="en-US" b="1" dirty="0"/>
              <a:t>highly available </a:t>
            </a:r>
            <a:r>
              <a:rPr lang="en-US" dirty="0"/>
              <a:t>systems from unreliable components?</a:t>
            </a:r>
          </a:p>
          <a:p>
            <a:pPr marL="0" indent="0">
              <a:buNone/>
            </a:pPr>
            <a:endParaRPr lang="en-US" dirty="0"/>
          </a:p>
          <a:p>
            <a:pPr marL="0" indent="0">
              <a:buNone/>
            </a:pPr>
            <a:r>
              <a:rPr lang="en-US" dirty="0"/>
              <a:t>The idea is to start with </a:t>
            </a:r>
            <a:r>
              <a:rPr lang="en-US" b="1" dirty="0"/>
              <a:t>redundancy</a:t>
            </a:r>
            <a:r>
              <a:rPr lang="en-US" dirty="0"/>
              <a:t>, </a:t>
            </a:r>
            <a:r>
              <a:rPr lang="en-US" b="1" dirty="0"/>
              <a:t>detect component failure</a:t>
            </a:r>
            <a:r>
              <a:rPr lang="en-US" dirty="0"/>
              <a:t>, and </a:t>
            </a:r>
            <a:r>
              <a:rPr lang="en-US" b="1" dirty="0"/>
              <a:t>replace</a:t>
            </a:r>
            <a:r>
              <a:rPr lang="en-US" dirty="0"/>
              <a:t> bad components quickly.</a:t>
            </a:r>
          </a:p>
          <a:p>
            <a:pPr marL="0" indent="0">
              <a:buNone/>
            </a:pPr>
            <a:endParaRPr lang="en-US" dirty="0"/>
          </a:p>
          <a:p>
            <a:pPr marL="0" indent="0">
              <a:buNone/>
            </a:pPr>
            <a:r>
              <a:rPr lang="en-US" dirty="0"/>
              <a:t>To achieve </a:t>
            </a:r>
            <a:r>
              <a:rPr lang="en-US" b="1" dirty="0"/>
              <a:t>high availability</a:t>
            </a:r>
            <a:r>
              <a:rPr lang="en-US" dirty="0"/>
              <a:t>, we must sacrifice consistency. But that doesn't mean that our system will have corrupt or arbitrary data. The keyword is </a:t>
            </a:r>
            <a:r>
              <a:rPr lang="en-US" b="1" dirty="0"/>
              <a:t>eventual consistency</a:t>
            </a:r>
            <a:r>
              <a:rPr lang="en-US" dirty="0"/>
              <a:t>.</a:t>
            </a:r>
          </a:p>
        </p:txBody>
      </p:sp>
      <p:sp>
        <p:nvSpPr>
          <p:cNvPr id="4" name="TextBox 3">
            <a:extLst>
              <a:ext uri="{FF2B5EF4-FFF2-40B4-BE49-F238E27FC236}">
                <a16:creationId xmlns:a16="http://schemas.microsoft.com/office/drawing/2014/main" id="{4CB4DE1E-23E2-19D4-CD68-E5190738C4F0}"/>
              </a:ext>
            </a:extLst>
          </p:cNvPr>
          <p:cNvSpPr txBox="1"/>
          <p:nvPr/>
        </p:nvSpPr>
        <p:spPr>
          <a:xfrm>
            <a:off x="0" y="4858871"/>
            <a:ext cx="9144000" cy="307777"/>
          </a:xfrm>
          <a:prstGeom prst="rect">
            <a:avLst/>
          </a:prstGeom>
          <a:noFill/>
        </p:spPr>
        <p:txBody>
          <a:bodyPr wrap="square" rtlCol="0">
            <a:spAutoFit/>
          </a:bodyPr>
          <a:lstStyle/>
          <a:p>
            <a:r>
              <a:rPr lang="en-US" sz="1400" dirty="0"/>
              <a:t>Source: </a:t>
            </a:r>
            <a:r>
              <a:rPr lang="en-US" sz="1400" dirty="0">
                <a:hlinkClick r:id="rId3"/>
              </a:rPr>
              <a:t>https://kubernetes.io/docs/tutorials/kubernetes-basics/scale/scale-interactive/</a:t>
            </a:r>
            <a:r>
              <a:rPr lang="en-US" sz="1400" dirty="0"/>
              <a:t> </a:t>
            </a:r>
          </a:p>
        </p:txBody>
      </p:sp>
    </p:spTree>
    <p:extLst>
      <p:ext uri="{BB962C8B-B14F-4D97-AF65-F5344CB8AC3E}">
        <p14:creationId xmlns:p14="http://schemas.microsoft.com/office/powerpoint/2010/main" val="166290907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DF695-9023-9BC3-07C2-BF70B9570486}"/>
              </a:ext>
            </a:extLst>
          </p:cNvPr>
          <p:cNvSpPr>
            <a:spLocks noGrp="1"/>
          </p:cNvSpPr>
          <p:nvPr>
            <p:ph type="title"/>
          </p:nvPr>
        </p:nvSpPr>
        <p:spPr/>
        <p:txBody>
          <a:bodyPr/>
          <a:lstStyle/>
          <a:p>
            <a:r>
              <a:rPr lang="en-US" dirty="0"/>
              <a:t>Kubernetes</a:t>
            </a:r>
          </a:p>
        </p:txBody>
      </p:sp>
      <p:pic>
        <p:nvPicPr>
          <p:cNvPr id="4" name="Google Shape;237;p41">
            <a:extLst>
              <a:ext uri="{FF2B5EF4-FFF2-40B4-BE49-F238E27FC236}">
                <a16:creationId xmlns:a16="http://schemas.microsoft.com/office/drawing/2014/main" id="{B8096C1E-D685-F551-00E2-1C2ED5053C8B}"/>
              </a:ext>
            </a:extLst>
          </p:cNvPr>
          <p:cNvPicPr preferRelativeResize="0">
            <a:picLocks noGrp="1"/>
          </p:cNvPicPr>
          <p:nvPr>
            <p:ph idx="1"/>
          </p:nvPr>
        </p:nvPicPr>
        <p:blipFill>
          <a:blip r:embed="rId2">
            <a:alphaModFix/>
          </a:blip>
          <a:stretch>
            <a:fillRect/>
          </a:stretch>
        </p:blipFill>
        <p:spPr>
          <a:xfrm>
            <a:off x="2667000" y="939006"/>
            <a:ext cx="3810000" cy="3810000"/>
          </a:xfrm>
          <a:prstGeom prst="rect">
            <a:avLst/>
          </a:prstGeom>
          <a:noFill/>
          <a:ln>
            <a:noFill/>
          </a:ln>
        </p:spPr>
      </p:pic>
    </p:spTree>
    <p:extLst>
      <p:ext uri="{BB962C8B-B14F-4D97-AF65-F5344CB8AC3E}">
        <p14:creationId xmlns:p14="http://schemas.microsoft.com/office/powerpoint/2010/main" val="373623519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95F5E5-ED38-1D6C-C746-C0699AB77C68}"/>
              </a:ext>
            </a:extLst>
          </p:cNvPr>
          <p:cNvSpPr>
            <a:spLocks noGrp="1"/>
          </p:cNvSpPr>
          <p:nvPr>
            <p:ph type="title"/>
          </p:nvPr>
        </p:nvSpPr>
        <p:spPr/>
        <p:txBody>
          <a:bodyPr/>
          <a:lstStyle/>
          <a:p>
            <a:r>
              <a:rPr lang="en-US" dirty="0"/>
              <a:t>Kubernetes</a:t>
            </a:r>
          </a:p>
        </p:txBody>
      </p:sp>
      <p:sp>
        <p:nvSpPr>
          <p:cNvPr id="3" name="Content Placeholder 2">
            <a:extLst>
              <a:ext uri="{FF2B5EF4-FFF2-40B4-BE49-F238E27FC236}">
                <a16:creationId xmlns:a16="http://schemas.microsoft.com/office/drawing/2014/main" id="{C9F57811-96DF-8818-52F3-83ACA24827D2}"/>
              </a:ext>
            </a:extLst>
          </p:cNvPr>
          <p:cNvSpPr>
            <a:spLocks noGrp="1"/>
          </p:cNvSpPr>
          <p:nvPr>
            <p:ph idx="1"/>
          </p:nvPr>
        </p:nvSpPr>
        <p:spPr/>
        <p:txBody>
          <a:bodyPr/>
          <a:lstStyle/>
          <a:p>
            <a:pPr marL="0" indent="0">
              <a:buNone/>
            </a:pPr>
            <a:r>
              <a:rPr lang="en-US" dirty="0"/>
              <a:t>Kubernetes is an open-source system which allows you to run containers, manage them, automate deploys, scale deployments, create and configure ingresses, deploy stateless or stateful applications, and many other things. </a:t>
            </a:r>
          </a:p>
          <a:p>
            <a:pPr marL="0" indent="0">
              <a:buNone/>
            </a:pPr>
            <a:r>
              <a:rPr lang="en-US" dirty="0"/>
              <a:t>… design to create a highly available applications.</a:t>
            </a:r>
          </a:p>
          <a:p>
            <a:pPr marL="0" indent="0">
              <a:buNone/>
            </a:pPr>
            <a:br>
              <a:rPr lang="en-US" dirty="0"/>
            </a:br>
            <a:br>
              <a:rPr lang="en-US" dirty="0"/>
            </a:br>
            <a:endParaRPr lang="en-US" dirty="0"/>
          </a:p>
          <a:p>
            <a:pPr marL="0" indent="0">
              <a:buNone/>
            </a:pPr>
            <a:r>
              <a:rPr lang="en-US" dirty="0"/>
              <a:t>Kubernetes Services and Swarm Services are very different! In Swarm, a service </a:t>
            </a:r>
            <a:br>
              <a:rPr lang="en-US" dirty="0"/>
            </a:br>
            <a:r>
              <a:rPr lang="en-US" dirty="0"/>
              <a:t>provides both scheduling and networking facilities, creating containers and providing tools</a:t>
            </a:r>
            <a:br>
              <a:rPr lang="en-US" dirty="0"/>
            </a:br>
            <a:r>
              <a:rPr lang="en-US" dirty="0"/>
              <a:t>for routing traffic to them. In Kubernetes, scheduling and networking are handled</a:t>
            </a:r>
            <a:br>
              <a:rPr lang="en-US" dirty="0"/>
            </a:br>
            <a:r>
              <a:rPr lang="en-US" dirty="0"/>
              <a:t>separately: deployments (or other controllers) handle the scheduling of containers as pods,</a:t>
            </a:r>
            <a:br>
              <a:rPr lang="en-US" dirty="0"/>
            </a:br>
            <a:r>
              <a:rPr lang="en-US" dirty="0"/>
              <a:t>while services are responsible only for adding networking features to those pods.</a:t>
            </a:r>
          </a:p>
        </p:txBody>
      </p:sp>
    </p:spTree>
    <p:extLst>
      <p:ext uri="{BB962C8B-B14F-4D97-AF65-F5344CB8AC3E}">
        <p14:creationId xmlns:p14="http://schemas.microsoft.com/office/powerpoint/2010/main" val="131483898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A9F7DC-975E-EE85-CFBF-1CCB04C3EBEC}"/>
              </a:ext>
            </a:extLst>
          </p:cNvPr>
          <p:cNvSpPr>
            <a:spLocks noGrp="1"/>
          </p:cNvSpPr>
          <p:nvPr>
            <p:ph type="title"/>
          </p:nvPr>
        </p:nvSpPr>
        <p:spPr/>
        <p:txBody>
          <a:bodyPr/>
          <a:lstStyle/>
          <a:p>
            <a:r>
              <a:rPr lang="en-US" dirty="0"/>
              <a:t>Kubernetes</a:t>
            </a:r>
          </a:p>
        </p:txBody>
      </p:sp>
      <p:sp>
        <p:nvSpPr>
          <p:cNvPr id="3" name="Content Placeholder 2">
            <a:extLst>
              <a:ext uri="{FF2B5EF4-FFF2-40B4-BE49-F238E27FC236}">
                <a16:creationId xmlns:a16="http://schemas.microsoft.com/office/drawing/2014/main" id="{A6085ACC-59BB-F030-8834-C408C65F0B07}"/>
              </a:ext>
            </a:extLst>
          </p:cNvPr>
          <p:cNvSpPr>
            <a:spLocks noGrp="1"/>
          </p:cNvSpPr>
          <p:nvPr>
            <p:ph idx="1"/>
          </p:nvPr>
        </p:nvSpPr>
        <p:spPr>
          <a:xfrm>
            <a:off x="216000" y="936000"/>
            <a:ext cx="8712000" cy="2165788"/>
          </a:xfrm>
        </p:spPr>
        <p:txBody>
          <a:bodyPr/>
          <a:lstStyle/>
          <a:p>
            <a:pPr marL="0" indent="0">
              <a:buNone/>
            </a:pPr>
            <a:r>
              <a:rPr lang="en-US" b="1" dirty="0"/>
              <a:t>Hackers Enlisted Tesla's Public Cloud to Mine Cryptocurrency</a:t>
            </a:r>
          </a:p>
          <a:p>
            <a:pPr marL="0" indent="0">
              <a:buNone/>
            </a:pPr>
            <a:r>
              <a:rPr lang="en-US" dirty="0"/>
              <a:t>The attackers had apparently discovered that this particular </a:t>
            </a:r>
            <a:br>
              <a:rPr lang="en-US" dirty="0"/>
            </a:br>
            <a:r>
              <a:rPr lang="en-US" dirty="0"/>
              <a:t>Kubernetes console - an administrative portal for cloud application management—wasn't password protected and could therefore be accessed by anyone.</a:t>
            </a:r>
            <a:br>
              <a:rPr lang="en-US" dirty="0"/>
            </a:br>
            <a:br>
              <a:rPr lang="en-US" dirty="0"/>
            </a:br>
            <a:r>
              <a:rPr lang="en-US" dirty="0"/>
              <a:t>From there they would have found … that one of the console's "pods," or storage containers, included login credentials for a broader Tesla Amazon Web Services cloud environment.</a:t>
            </a:r>
          </a:p>
          <a:p>
            <a:pPr marL="0" indent="0">
              <a:buNone/>
            </a:pPr>
            <a:endParaRPr lang="en-US" dirty="0"/>
          </a:p>
        </p:txBody>
      </p:sp>
      <p:sp>
        <p:nvSpPr>
          <p:cNvPr id="4" name="TextBox 3">
            <a:extLst>
              <a:ext uri="{FF2B5EF4-FFF2-40B4-BE49-F238E27FC236}">
                <a16:creationId xmlns:a16="http://schemas.microsoft.com/office/drawing/2014/main" id="{04445C0A-5AA4-7D28-7AF4-B26B0A19BA0A}"/>
              </a:ext>
            </a:extLst>
          </p:cNvPr>
          <p:cNvSpPr txBox="1"/>
          <p:nvPr/>
        </p:nvSpPr>
        <p:spPr>
          <a:xfrm>
            <a:off x="0" y="3101788"/>
            <a:ext cx="9144000" cy="307777"/>
          </a:xfrm>
          <a:prstGeom prst="rect">
            <a:avLst/>
          </a:prstGeom>
          <a:noFill/>
        </p:spPr>
        <p:txBody>
          <a:bodyPr wrap="square" rtlCol="0">
            <a:spAutoFit/>
          </a:bodyPr>
          <a:lstStyle/>
          <a:p>
            <a:pPr marL="171450" lvl="0" indent="-171450" algn="l" rtl="0">
              <a:spcBef>
                <a:spcPts val="0"/>
              </a:spcBef>
              <a:spcAft>
                <a:spcPts val="0"/>
              </a:spcAft>
            </a:pPr>
            <a:r>
              <a:rPr lang="en-US" sz="1400" dirty="0"/>
              <a:t>Source: https://www.wired.com/story/cryptojacking-tesla-amazon-cloud/</a:t>
            </a:r>
          </a:p>
        </p:txBody>
      </p:sp>
      <p:sp>
        <p:nvSpPr>
          <p:cNvPr id="5" name="Content Placeholder 2">
            <a:extLst>
              <a:ext uri="{FF2B5EF4-FFF2-40B4-BE49-F238E27FC236}">
                <a16:creationId xmlns:a16="http://schemas.microsoft.com/office/drawing/2014/main" id="{A539B1AB-7EAB-E7E6-8D98-520FA25B54F2}"/>
              </a:ext>
            </a:extLst>
          </p:cNvPr>
          <p:cNvSpPr txBox="1">
            <a:spLocks/>
          </p:cNvSpPr>
          <p:nvPr/>
        </p:nvSpPr>
        <p:spPr>
          <a:xfrm>
            <a:off x="216000" y="3846331"/>
            <a:ext cx="8712000" cy="898025"/>
          </a:xfrm>
          <a:prstGeom prst="rect">
            <a:avLst/>
          </a:prstGeom>
        </p:spPr>
        <p:txBody>
          <a:bodyPr vert="horz" wrap="square"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18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dirty="0"/>
              <a:t>Kubernetes doesn't know what images are doing. It's difficult to protect the image preparation and delivery pipeline (including image repositories). Speed of development and deployment of new images conflict with careful review changes.</a:t>
            </a:r>
          </a:p>
        </p:txBody>
      </p:sp>
      <p:sp>
        <p:nvSpPr>
          <p:cNvPr id="6" name="TextBox 5">
            <a:extLst>
              <a:ext uri="{FF2B5EF4-FFF2-40B4-BE49-F238E27FC236}">
                <a16:creationId xmlns:a16="http://schemas.microsoft.com/office/drawing/2014/main" id="{524E61E9-5FBB-391D-4CE5-6BCE2798C2EA}"/>
              </a:ext>
            </a:extLst>
          </p:cNvPr>
          <p:cNvSpPr txBox="1"/>
          <p:nvPr/>
        </p:nvSpPr>
        <p:spPr>
          <a:xfrm>
            <a:off x="0" y="4744356"/>
            <a:ext cx="9144000" cy="523220"/>
          </a:xfrm>
          <a:prstGeom prst="rect">
            <a:avLst/>
          </a:prstGeom>
          <a:noFill/>
        </p:spPr>
        <p:txBody>
          <a:bodyPr wrap="square" rtlCol="0">
            <a:spAutoFit/>
          </a:bodyPr>
          <a:lstStyle/>
          <a:p>
            <a:pPr marL="171450" lvl="0" indent="-171450" algn="l" rtl="0">
              <a:spcBef>
                <a:spcPts val="0"/>
              </a:spcBef>
              <a:spcAft>
                <a:spcPts val="0"/>
              </a:spcAft>
            </a:pPr>
            <a:r>
              <a:rPr lang="en-US" sz="1400" dirty="0"/>
              <a:t>Source: </a:t>
            </a:r>
            <a:r>
              <a:rPr lang="en-US" sz="1100" dirty="0"/>
              <a:t>https://arstechnica.com/information-technology/2018/06/backdoored-images-downloaded-5-million-times-finally-removed-from-docker-hub/ </a:t>
            </a:r>
          </a:p>
          <a:p>
            <a:pPr marL="171450" lvl="0" indent="-171450" algn="l" rtl="0">
              <a:spcBef>
                <a:spcPts val="0"/>
              </a:spcBef>
              <a:spcAft>
                <a:spcPts val="0"/>
              </a:spcAft>
            </a:pPr>
            <a:endParaRPr lang="en-US" sz="1400" dirty="0"/>
          </a:p>
        </p:txBody>
      </p:sp>
    </p:spTree>
    <p:extLst>
      <p:ext uri="{BB962C8B-B14F-4D97-AF65-F5344CB8AC3E}">
        <p14:creationId xmlns:p14="http://schemas.microsoft.com/office/powerpoint/2010/main" val="67661258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1CC9F7-8DB1-C8CE-1ED2-B1AC999B279B}"/>
              </a:ext>
            </a:extLst>
          </p:cNvPr>
          <p:cNvSpPr>
            <a:spLocks noGrp="1"/>
          </p:cNvSpPr>
          <p:nvPr>
            <p:ph type="title"/>
          </p:nvPr>
        </p:nvSpPr>
        <p:spPr/>
        <p:txBody>
          <a:bodyPr/>
          <a:lstStyle/>
          <a:p>
            <a:r>
              <a:rPr lang="en-US" dirty="0"/>
              <a:t>Kubernetes</a:t>
            </a:r>
          </a:p>
        </p:txBody>
      </p:sp>
      <p:pic>
        <p:nvPicPr>
          <p:cNvPr id="4" name="Google Shape;248;p43">
            <a:extLst>
              <a:ext uri="{FF2B5EF4-FFF2-40B4-BE49-F238E27FC236}">
                <a16:creationId xmlns:a16="http://schemas.microsoft.com/office/drawing/2014/main" id="{CBA4BCFE-0FCE-A9D4-BFCF-EC326D1E45D9}"/>
              </a:ext>
            </a:extLst>
          </p:cNvPr>
          <p:cNvPicPr preferRelativeResize="0">
            <a:picLocks noGrp="1"/>
          </p:cNvPicPr>
          <p:nvPr>
            <p:ph idx="1"/>
          </p:nvPr>
        </p:nvPicPr>
        <p:blipFill>
          <a:blip r:embed="rId3">
            <a:alphaModFix/>
          </a:blip>
          <a:stretch>
            <a:fillRect/>
          </a:stretch>
        </p:blipFill>
        <p:spPr>
          <a:xfrm>
            <a:off x="179293" y="1313690"/>
            <a:ext cx="5791202" cy="3097400"/>
          </a:xfrm>
          <a:prstGeom prst="rect">
            <a:avLst/>
          </a:prstGeom>
          <a:noFill/>
          <a:ln>
            <a:noFill/>
          </a:ln>
        </p:spPr>
      </p:pic>
      <p:sp>
        <p:nvSpPr>
          <p:cNvPr id="5" name="TextBox 4">
            <a:extLst>
              <a:ext uri="{FF2B5EF4-FFF2-40B4-BE49-F238E27FC236}">
                <a16:creationId xmlns:a16="http://schemas.microsoft.com/office/drawing/2014/main" id="{AF1BFBB4-4CC3-87A6-3753-9035C83661A9}"/>
              </a:ext>
            </a:extLst>
          </p:cNvPr>
          <p:cNvSpPr txBox="1"/>
          <p:nvPr/>
        </p:nvSpPr>
        <p:spPr>
          <a:xfrm>
            <a:off x="0" y="4858871"/>
            <a:ext cx="9144000" cy="307777"/>
          </a:xfrm>
          <a:prstGeom prst="rect">
            <a:avLst/>
          </a:prstGeom>
          <a:noFill/>
        </p:spPr>
        <p:txBody>
          <a:bodyPr wrap="square" rtlCol="0">
            <a:spAutoFit/>
          </a:bodyPr>
          <a:lstStyle/>
          <a:p>
            <a:pPr marL="0" lvl="0" indent="0" algn="l" rtl="0">
              <a:spcBef>
                <a:spcPts val="0"/>
              </a:spcBef>
              <a:spcAft>
                <a:spcPts val="0"/>
              </a:spcAft>
              <a:buNone/>
            </a:pPr>
            <a:r>
              <a:rPr lang="en-US" sz="1400" dirty="0"/>
              <a:t>Source: </a:t>
            </a:r>
            <a:r>
              <a:rPr lang="en-US" sz="1400" u="sng" dirty="0">
                <a:solidFill>
                  <a:schemeClr val="hlink"/>
                </a:solidFill>
                <a:hlinkClick r:id="rId4"/>
              </a:rPr>
              <a:t>https://www.youtube.com/watch?v=LzEt5EYOguM</a:t>
            </a:r>
            <a:r>
              <a:rPr lang="en-US" sz="1400" u="sng" dirty="0">
                <a:solidFill>
                  <a:schemeClr val="hlink"/>
                </a:solidFill>
              </a:rPr>
              <a:t>   </a:t>
            </a:r>
            <a:r>
              <a:rPr lang="en-US" sz="1400" dirty="0"/>
              <a:t>                                             </a:t>
            </a:r>
            <a:r>
              <a:rPr lang="en-US" sz="1400" dirty="0">
                <a:hlinkClick r:id="rId5"/>
              </a:rPr>
              <a:t>https://twitter.com/kelseyhightower</a:t>
            </a:r>
            <a:r>
              <a:rPr lang="en-US" sz="1400" dirty="0"/>
              <a:t> </a:t>
            </a:r>
          </a:p>
        </p:txBody>
      </p:sp>
      <p:pic>
        <p:nvPicPr>
          <p:cNvPr id="4098" name="Picture 2" descr="Image">
            <a:extLst>
              <a:ext uri="{FF2B5EF4-FFF2-40B4-BE49-F238E27FC236}">
                <a16:creationId xmlns:a16="http://schemas.microsoft.com/office/drawing/2014/main" id="{E424D4D7-FF84-5317-F450-1DDDF7F11A1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83991" y="1760852"/>
            <a:ext cx="2203076" cy="220307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0E3C688D-1EC0-DC44-8070-7E624EEE253F}"/>
              </a:ext>
            </a:extLst>
          </p:cNvPr>
          <p:cNvSpPr txBox="1"/>
          <p:nvPr/>
        </p:nvSpPr>
        <p:spPr>
          <a:xfrm>
            <a:off x="6088156" y="3903068"/>
            <a:ext cx="3055844" cy="646331"/>
          </a:xfrm>
          <a:prstGeom prst="rect">
            <a:avLst/>
          </a:prstGeom>
          <a:noFill/>
        </p:spPr>
        <p:txBody>
          <a:bodyPr wrap="square">
            <a:spAutoFit/>
          </a:bodyPr>
          <a:lstStyle/>
          <a:p>
            <a:pPr algn="ctr"/>
            <a:r>
              <a:rPr lang="en-US" dirty="0"/>
              <a:t>Creates k8s clusters</a:t>
            </a:r>
            <a:br>
              <a:rPr lang="en-US" dirty="0"/>
            </a:br>
            <a:r>
              <a:rPr lang="en-US" dirty="0"/>
              <a:t> using voice.</a:t>
            </a:r>
          </a:p>
        </p:txBody>
      </p:sp>
    </p:spTree>
    <p:extLst>
      <p:ext uri="{BB962C8B-B14F-4D97-AF65-F5344CB8AC3E}">
        <p14:creationId xmlns:p14="http://schemas.microsoft.com/office/powerpoint/2010/main" val="35301681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9D1596-4A2B-E607-383B-D9D4D0F4E92F}"/>
              </a:ext>
            </a:extLst>
          </p:cNvPr>
          <p:cNvSpPr>
            <a:spLocks noGrp="1"/>
          </p:cNvSpPr>
          <p:nvPr>
            <p:ph type="title"/>
          </p:nvPr>
        </p:nvSpPr>
        <p:spPr/>
        <p:txBody>
          <a:bodyPr/>
          <a:lstStyle/>
          <a:p>
            <a:r>
              <a:rPr lang="en-US" dirty="0"/>
              <a:t>Toolbox – what is missing?</a:t>
            </a:r>
          </a:p>
        </p:txBody>
      </p:sp>
      <p:pic>
        <p:nvPicPr>
          <p:cNvPr id="3" name="Picture 2" descr="A picture containing indoor, tray, oven&#10;&#10;Description automatically generated">
            <a:extLst>
              <a:ext uri="{FF2B5EF4-FFF2-40B4-BE49-F238E27FC236}">
                <a16:creationId xmlns:a16="http://schemas.microsoft.com/office/drawing/2014/main" id="{E69ABDD2-BAB0-1D34-285C-240729F2FDFD}"/>
              </a:ext>
            </a:extLst>
          </p:cNvPr>
          <p:cNvPicPr>
            <a:picLocks noChangeAspect="1"/>
          </p:cNvPicPr>
          <p:nvPr/>
        </p:nvPicPr>
        <p:blipFill>
          <a:blip r:embed="rId3"/>
          <a:stretch>
            <a:fillRect/>
          </a:stretch>
        </p:blipFill>
        <p:spPr>
          <a:xfrm>
            <a:off x="986118" y="1153215"/>
            <a:ext cx="7171764" cy="3545260"/>
          </a:xfrm>
          <a:prstGeom prst="rect">
            <a:avLst/>
          </a:prstGeom>
        </p:spPr>
      </p:pic>
    </p:spTree>
    <p:extLst>
      <p:ext uri="{BB962C8B-B14F-4D97-AF65-F5344CB8AC3E}">
        <p14:creationId xmlns:p14="http://schemas.microsoft.com/office/powerpoint/2010/main" val="31003075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12BA38-640E-5E3D-6BB6-C953F84BEE25}"/>
              </a:ext>
            </a:extLst>
          </p:cNvPr>
          <p:cNvSpPr>
            <a:spLocks noGrp="1"/>
          </p:cNvSpPr>
          <p:nvPr>
            <p:ph type="title"/>
          </p:nvPr>
        </p:nvSpPr>
        <p:spPr/>
        <p:txBody>
          <a:bodyPr/>
          <a:lstStyle/>
          <a:p>
            <a:r>
              <a:rPr lang="en-US" dirty="0"/>
              <a:t>Kubernetes as a Service</a:t>
            </a:r>
          </a:p>
        </p:txBody>
      </p:sp>
      <p:sp>
        <p:nvSpPr>
          <p:cNvPr id="3" name="Content Placeholder 2">
            <a:extLst>
              <a:ext uri="{FF2B5EF4-FFF2-40B4-BE49-F238E27FC236}">
                <a16:creationId xmlns:a16="http://schemas.microsoft.com/office/drawing/2014/main" id="{87EF5097-34E3-1848-01FD-5E560002CD36}"/>
              </a:ext>
            </a:extLst>
          </p:cNvPr>
          <p:cNvSpPr>
            <a:spLocks noGrp="1"/>
          </p:cNvSpPr>
          <p:nvPr>
            <p:ph idx="1"/>
          </p:nvPr>
        </p:nvSpPr>
        <p:spPr>
          <a:xfrm>
            <a:off x="216000" y="935998"/>
            <a:ext cx="8712000" cy="2031320"/>
          </a:xfrm>
        </p:spPr>
        <p:txBody>
          <a:bodyPr/>
          <a:lstStyle/>
          <a:p>
            <a:r>
              <a:rPr lang="en-US" dirty="0"/>
              <a:t>Abstract infrastructure</a:t>
            </a:r>
          </a:p>
          <a:p>
            <a:r>
              <a:rPr lang="en-US" dirty="0"/>
              <a:t>Declare desired state and send to API (</a:t>
            </a:r>
            <a:r>
              <a:rPr lang="en-US" dirty="0" err="1">
                <a:solidFill>
                  <a:schemeClr val="accent2"/>
                </a:solidFill>
              </a:rPr>
              <a:t>kubectl</a:t>
            </a:r>
            <a:r>
              <a:rPr lang="en-US" dirty="0"/>
              <a:t>) ~ contract</a:t>
            </a:r>
          </a:p>
          <a:p>
            <a:r>
              <a:rPr lang="cs" dirty="0"/>
              <a:t>Easy to use difficult to master/manage/operate</a:t>
            </a:r>
            <a:endParaRPr lang="en-US" dirty="0"/>
          </a:p>
          <a:p>
            <a:r>
              <a:rPr lang="en-US" dirty="0"/>
              <a:t>Kubernetes makes assumptions on how your application behaves </a:t>
            </a:r>
          </a:p>
          <a:p>
            <a:r>
              <a:rPr lang="en-US" dirty="0"/>
              <a:t>Kubernetes operators (</a:t>
            </a:r>
            <a:r>
              <a:rPr lang="en-US" dirty="0" err="1">
                <a:hlinkClick r:id="rId3"/>
              </a:rPr>
              <a:t>OperatorHub</a:t>
            </a:r>
            <a:r>
              <a:rPr lang="en-US" dirty="0"/>
              <a:t>, </a:t>
            </a:r>
            <a:r>
              <a:rPr lang="en-US" dirty="0">
                <a:hlinkClick r:id="rId4"/>
              </a:rPr>
              <a:t>Cassandra</a:t>
            </a:r>
            <a:r>
              <a:rPr lang="en-US" dirty="0"/>
              <a:t>, …)</a:t>
            </a:r>
          </a:p>
          <a:p>
            <a:pPr marL="0" indent="0">
              <a:buNone/>
            </a:pPr>
            <a:r>
              <a:rPr lang="en-US" dirty="0"/>
              <a:t>State primitives:</a:t>
            </a:r>
          </a:p>
        </p:txBody>
      </p:sp>
      <p:sp>
        <p:nvSpPr>
          <p:cNvPr id="4" name="Content Placeholder 2">
            <a:extLst>
              <a:ext uri="{FF2B5EF4-FFF2-40B4-BE49-F238E27FC236}">
                <a16:creationId xmlns:a16="http://schemas.microsoft.com/office/drawing/2014/main" id="{52CCBCB8-1EF5-48AD-6FE7-E602F17ECB35}"/>
              </a:ext>
            </a:extLst>
          </p:cNvPr>
          <p:cNvSpPr txBox="1">
            <a:spLocks/>
          </p:cNvSpPr>
          <p:nvPr/>
        </p:nvSpPr>
        <p:spPr>
          <a:xfrm>
            <a:off x="216000" y="3058396"/>
            <a:ext cx="3253341" cy="1964885"/>
          </a:xfrm>
          <a:prstGeom prst="rect">
            <a:avLst/>
          </a:prstGeom>
        </p:spPr>
        <p:txBody>
          <a:bodyPr vert="horz" wrap="square"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18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b="1" dirty="0"/>
              <a:t>Pod</a:t>
            </a:r>
          </a:p>
          <a:p>
            <a:r>
              <a:rPr lang="en-US" dirty="0"/>
              <a:t>Group of containers deployed</a:t>
            </a:r>
            <a:br>
              <a:rPr lang="en-US" dirty="0"/>
            </a:br>
            <a:r>
              <a:rPr lang="en-US" dirty="0"/>
              <a:t>to a single node (computer)</a:t>
            </a:r>
          </a:p>
          <a:p>
            <a:r>
              <a:rPr lang="en-US" dirty="0"/>
              <a:t>Each have unique IP</a:t>
            </a:r>
          </a:p>
          <a:p>
            <a:r>
              <a:rPr lang="en-US" dirty="0"/>
              <a:t>Data are lost without</a:t>
            </a:r>
            <a:br>
              <a:rPr lang="en-US" dirty="0"/>
            </a:br>
            <a:r>
              <a:rPr lang="en-US" dirty="0"/>
              <a:t>a persistent storage</a:t>
            </a:r>
          </a:p>
        </p:txBody>
      </p:sp>
      <p:sp>
        <p:nvSpPr>
          <p:cNvPr id="5" name="Content Placeholder 2">
            <a:extLst>
              <a:ext uri="{FF2B5EF4-FFF2-40B4-BE49-F238E27FC236}">
                <a16:creationId xmlns:a16="http://schemas.microsoft.com/office/drawing/2014/main" id="{DFCE3F14-1E24-F19F-FD14-3AAA4683D7E8}"/>
              </a:ext>
            </a:extLst>
          </p:cNvPr>
          <p:cNvSpPr txBox="1">
            <a:spLocks/>
          </p:cNvSpPr>
          <p:nvPr/>
        </p:nvSpPr>
        <p:spPr>
          <a:xfrm>
            <a:off x="3640518" y="3058396"/>
            <a:ext cx="2392730" cy="1964885"/>
          </a:xfrm>
          <a:prstGeom prst="rect">
            <a:avLst/>
          </a:prstGeom>
        </p:spPr>
        <p:txBody>
          <a:bodyPr vert="horz" wrap="square"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18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b="1" dirty="0"/>
              <a:t>Deployment</a:t>
            </a:r>
          </a:p>
          <a:p>
            <a:r>
              <a:rPr lang="en-US" dirty="0"/>
              <a:t>Blueprint for pods</a:t>
            </a:r>
          </a:p>
          <a:p>
            <a:r>
              <a:rPr lang="en-US" dirty="0"/>
              <a:t>Can scale up replicas</a:t>
            </a:r>
            <a:br>
              <a:rPr lang="en-US" dirty="0"/>
            </a:br>
            <a:r>
              <a:rPr lang="en-US" dirty="0"/>
              <a:t>of pods</a:t>
            </a:r>
          </a:p>
        </p:txBody>
      </p:sp>
      <p:sp>
        <p:nvSpPr>
          <p:cNvPr id="6" name="Content Placeholder 2">
            <a:extLst>
              <a:ext uri="{FF2B5EF4-FFF2-40B4-BE49-F238E27FC236}">
                <a16:creationId xmlns:a16="http://schemas.microsoft.com/office/drawing/2014/main" id="{7CC7B670-C941-F862-EDE8-6B244DA993CC}"/>
              </a:ext>
            </a:extLst>
          </p:cNvPr>
          <p:cNvSpPr txBox="1">
            <a:spLocks/>
          </p:cNvSpPr>
          <p:nvPr/>
        </p:nvSpPr>
        <p:spPr>
          <a:xfrm>
            <a:off x="6392683" y="2884199"/>
            <a:ext cx="2392730" cy="1149106"/>
          </a:xfrm>
          <a:prstGeom prst="rect">
            <a:avLst/>
          </a:prstGeom>
        </p:spPr>
        <p:txBody>
          <a:bodyPr vert="horz" wrap="square"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18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b="1" dirty="0"/>
              <a:t>Service</a:t>
            </a:r>
          </a:p>
          <a:p>
            <a:r>
              <a:rPr lang="en-US" dirty="0"/>
              <a:t>An abstraction for pod identification</a:t>
            </a:r>
          </a:p>
        </p:txBody>
      </p:sp>
      <p:sp>
        <p:nvSpPr>
          <p:cNvPr id="7" name="Content Placeholder 2">
            <a:extLst>
              <a:ext uri="{FF2B5EF4-FFF2-40B4-BE49-F238E27FC236}">
                <a16:creationId xmlns:a16="http://schemas.microsoft.com/office/drawing/2014/main" id="{C4C90289-FA15-5F2C-B9BB-4C618EFD0FB6}"/>
              </a:ext>
            </a:extLst>
          </p:cNvPr>
          <p:cNvSpPr txBox="1">
            <a:spLocks/>
          </p:cNvSpPr>
          <p:nvPr/>
        </p:nvSpPr>
        <p:spPr>
          <a:xfrm>
            <a:off x="6392683" y="4069164"/>
            <a:ext cx="2392730" cy="1074336"/>
          </a:xfrm>
          <a:prstGeom prst="rect">
            <a:avLst/>
          </a:prstGeom>
        </p:spPr>
        <p:txBody>
          <a:bodyPr vert="horz" wrap="square"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18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b="1" dirty="0"/>
              <a:t>Volume </a:t>
            </a:r>
          </a:p>
          <a:p>
            <a:r>
              <a:rPr lang="en-US" dirty="0"/>
              <a:t>Request for storage</a:t>
            </a:r>
          </a:p>
        </p:txBody>
      </p:sp>
    </p:spTree>
    <p:extLst>
      <p:ext uri="{BB962C8B-B14F-4D97-AF65-F5344CB8AC3E}">
        <p14:creationId xmlns:p14="http://schemas.microsoft.com/office/powerpoint/2010/main" val="7724268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AF7301-E087-5965-70E8-6E8BCC12E7F1}"/>
              </a:ext>
            </a:extLst>
          </p:cNvPr>
          <p:cNvSpPr>
            <a:spLocks noGrp="1"/>
          </p:cNvSpPr>
          <p:nvPr>
            <p:ph type="title"/>
          </p:nvPr>
        </p:nvSpPr>
        <p:spPr/>
        <p:txBody>
          <a:bodyPr/>
          <a:lstStyle/>
          <a:p>
            <a:r>
              <a:rPr lang="en-US" dirty="0"/>
              <a:t>Demo : Kubernetes</a:t>
            </a:r>
          </a:p>
        </p:txBody>
      </p:sp>
      <p:sp>
        <p:nvSpPr>
          <p:cNvPr id="3" name="Text Placeholder 2">
            <a:extLst>
              <a:ext uri="{FF2B5EF4-FFF2-40B4-BE49-F238E27FC236}">
                <a16:creationId xmlns:a16="http://schemas.microsoft.com/office/drawing/2014/main" id="{A4F3706C-6464-9890-C887-33704528BFAA}"/>
              </a:ext>
            </a:extLst>
          </p:cNvPr>
          <p:cNvSpPr>
            <a:spLocks noGrp="1"/>
          </p:cNvSpPr>
          <p:nvPr>
            <p:ph type="body" idx="1"/>
          </p:nvPr>
        </p:nvSpPr>
        <p:spPr/>
        <p:txBody>
          <a:bodyPr/>
          <a:lstStyle/>
          <a:p>
            <a:pPr marL="285750" indent="-285750">
              <a:buFont typeface="Arial" panose="020B0604020202020204" pitchFamily="34" charset="0"/>
              <a:buChar char="•"/>
            </a:pPr>
            <a:r>
              <a:rPr lang="en-US" dirty="0" err="1">
                <a:hlinkClick r:id="rId2"/>
              </a:rPr>
              <a:t>LinkedPipes</a:t>
            </a:r>
            <a:r>
              <a:rPr lang="en-US" dirty="0">
                <a:hlinkClick r:id="rId2"/>
              </a:rPr>
              <a:t> ETL</a:t>
            </a:r>
            <a:endParaRPr lang="en-US" dirty="0"/>
          </a:p>
          <a:p>
            <a:pPr marL="285750" indent="-285750">
              <a:buFont typeface="Arial" panose="020B0604020202020204" pitchFamily="34" charset="0"/>
              <a:buChar char="•"/>
            </a:pPr>
            <a:r>
              <a:rPr lang="en-US" dirty="0">
                <a:hlinkClick r:id="rId3"/>
              </a:rPr>
              <a:t>K8s deployment</a:t>
            </a:r>
            <a:endParaRPr lang="en-US" dirty="0"/>
          </a:p>
          <a:p>
            <a:pPr marL="285750" indent="-285750">
              <a:buFont typeface="Arial" panose="020B0604020202020204" pitchFamily="34" charset="0"/>
              <a:buChar char="•"/>
            </a:pPr>
            <a:r>
              <a:rPr lang="en-US" dirty="0" err="1"/>
              <a:t>kubectl</a:t>
            </a:r>
            <a:r>
              <a:rPr lang="en-US" dirty="0"/>
              <a:t> apply –f ./k8s/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Online </a:t>
            </a:r>
            <a:r>
              <a:rPr lang="en-US" dirty="0">
                <a:hlinkClick r:id="rId4"/>
              </a:rPr>
              <a:t>playground</a:t>
            </a:r>
            <a:endParaRPr lang="en-US" dirty="0"/>
          </a:p>
          <a:p>
            <a:pPr marL="285750" indent="-285750">
              <a:buFont typeface="Arial" panose="020B0604020202020204" pitchFamily="34" charset="0"/>
              <a:buChar char="•"/>
            </a:pPr>
            <a:r>
              <a:rPr lang="en-US" dirty="0"/>
              <a:t>Localhost </a:t>
            </a:r>
            <a:r>
              <a:rPr lang="en-US" dirty="0" err="1">
                <a:hlinkClick r:id="rId5"/>
              </a:rPr>
              <a:t>minikube</a:t>
            </a:r>
            <a:endParaRPr lang="en-US" dirty="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41527421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BCD1C9-2D0C-414B-FCE8-8E04677D7D28}"/>
              </a:ext>
            </a:extLst>
          </p:cNvPr>
          <p:cNvSpPr>
            <a:spLocks noGrp="1"/>
          </p:cNvSpPr>
          <p:nvPr>
            <p:ph type="title"/>
          </p:nvPr>
        </p:nvSpPr>
        <p:spPr/>
        <p:txBody>
          <a:bodyPr/>
          <a:lstStyle/>
          <a:p>
            <a:r>
              <a:rPr lang="en-US" dirty="0"/>
              <a:t>Quality Attributes with Kubernetes</a:t>
            </a:r>
          </a:p>
        </p:txBody>
      </p:sp>
      <p:sp>
        <p:nvSpPr>
          <p:cNvPr id="3" name="Content Placeholder 2">
            <a:extLst>
              <a:ext uri="{FF2B5EF4-FFF2-40B4-BE49-F238E27FC236}">
                <a16:creationId xmlns:a16="http://schemas.microsoft.com/office/drawing/2014/main" id="{3F37B84A-BFF7-E78F-78ED-DC8D1F0972D7}"/>
              </a:ext>
            </a:extLst>
          </p:cNvPr>
          <p:cNvSpPr>
            <a:spLocks noGrp="1"/>
          </p:cNvSpPr>
          <p:nvPr>
            <p:ph sz="half" idx="1"/>
          </p:nvPr>
        </p:nvSpPr>
        <p:spPr/>
        <p:txBody>
          <a:bodyPr/>
          <a:lstStyle/>
          <a:p>
            <a:pPr marL="0" indent="0">
              <a:buNone/>
            </a:pPr>
            <a:r>
              <a:rPr lang="en-US" b="1" dirty="0"/>
              <a:t>Run-Time</a:t>
            </a:r>
          </a:p>
          <a:p>
            <a:r>
              <a:rPr lang="en-US" dirty="0"/>
              <a:t>Availability ++</a:t>
            </a:r>
          </a:p>
          <a:p>
            <a:r>
              <a:rPr lang="en-US" dirty="0"/>
              <a:t>Performance ++</a:t>
            </a:r>
          </a:p>
          <a:p>
            <a:r>
              <a:rPr lang="en-US" dirty="0">
                <a:solidFill>
                  <a:srgbClr val="FF0000"/>
                </a:solidFill>
              </a:rPr>
              <a:t>Security</a:t>
            </a:r>
          </a:p>
          <a:p>
            <a:r>
              <a:rPr lang="en-US" dirty="0">
                <a:solidFill>
                  <a:schemeClr val="accent3"/>
                </a:solidFill>
              </a:rPr>
              <a:t>…</a:t>
            </a:r>
          </a:p>
          <a:p>
            <a:pPr marL="0" indent="0">
              <a:buNone/>
            </a:pPr>
            <a:endParaRPr lang="en-US" dirty="0"/>
          </a:p>
        </p:txBody>
      </p:sp>
      <p:sp>
        <p:nvSpPr>
          <p:cNvPr id="4" name="Content Placeholder 3">
            <a:extLst>
              <a:ext uri="{FF2B5EF4-FFF2-40B4-BE49-F238E27FC236}">
                <a16:creationId xmlns:a16="http://schemas.microsoft.com/office/drawing/2014/main" id="{06FEACF9-34B2-F905-F35F-F7841642F697}"/>
              </a:ext>
            </a:extLst>
          </p:cNvPr>
          <p:cNvSpPr>
            <a:spLocks noGrp="1"/>
          </p:cNvSpPr>
          <p:nvPr>
            <p:ph sz="half" idx="2"/>
          </p:nvPr>
        </p:nvSpPr>
        <p:spPr/>
        <p:txBody>
          <a:bodyPr/>
          <a:lstStyle/>
          <a:p>
            <a:pPr marL="0" indent="0">
              <a:buNone/>
            </a:pPr>
            <a:r>
              <a:rPr lang="en-US" b="1" dirty="0"/>
              <a:t>Non-Run-Time</a:t>
            </a:r>
          </a:p>
          <a:p>
            <a:r>
              <a:rPr lang="en-US" dirty="0">
                <a:solidFill>
                  <a:schemeClr val="accent3"/>
                </a:solidFill>
              </a:rPr>
              <a:t>Modifiability</a:t>
            </a:r>
          </a:p>
          <a:p>
            <a:r>
              <a:rPr lang="en-US" dirty="0">
                <a:solidFill>
                  <a:schemeClr val="accent3"/>
                </a:solidFill>
              </a:rPr>
              <a:t>Portability</a:t>
            </a:r>
          </a:p>
          <a:p>
            <a:r>
              <a:rPr lang="en-US" dirty="0">
                <a:solidFill>
                  <a:schemeClr val="accent3"/>
                </a:solidFill>
              </a:rPr>
              <a:t>Testability</a:t>
            </a:r>
          </a:p>
          <a:p>
            <a:r>
              <a:rPr lang="en-US" dirty="0">
                <a:solidFill>
                  <a:schemeClr val="accent3"/>
                </a:solidFill>
              </a:rPr>
              <a:t>Reusability</a:t>
            </a:r>
          </a:p>
          <a:p>
            <a:r>
              <a:rPr lang="en-US" dirty="0">
                <a:solidFill>
                  <a:schemeClr val="accent3"/>
                </a:solidFill>
              </a:rPr>
              <a:t>Integrability</a:t>
            </a:r>
          </a:p>
          <a:p>
            <a:r>
              <a:rPr lang="en-US" dirty="0">
                <a:solidFill>
                  <a:schemeClr val="accent3"/>
                </a:solidFill>
              </a:rPr>
              <a:t>…</a:t>
            </a:r>
          </a:p>
          <a:p>
            <a:pPr marL="0" indent="0">
              <a:buNone/>
            </a:pPr>
            <a:endParaRPr lang="en-US" dirty="0"/>
          </a:p>
        </p:txBody>
      </p:sp>
    </p:spTree>
    <p:extLst>
      <p:ext uri="{BB962C8B-B14F-4D97-AF65-F5344CB8AC3E}">
        <p14:creationId xmlns:p14="http://schemas.microsoft.com/office/powerpoint/2010/main" val="394005880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C158BB-C691-1D35-DCA6-08A118F55EE4}"/>
              </a:ext>
            </a:extLst>
          </p:cNvPr>
          <p:cNvSpPr>
            <a:spLocks noGrp="1"/>
          </p:cNvSpPr>
          <p:nvPr>
            <p:ph type="title"/>
          </p:nvPr>
        </p:nvSpPr>
        <p:spPr/>
        <p:txBody>
          <a:bodyPr/>
          <a:lstStyle/>
          <a:p>
            <a:r>
              <a:rPr lang="en-US" dirty="0"/>
              <a:t>Kubernetes Super-Simplified</a:t>
            </a:r>
          </a:p>
        </p:txBody>
      </p:sp>
      <p:sp>
        <p:nvSpPr>
          <p:cNvPr id="4" name="Google Shape;293;p50">
            <a:extLst>
              <a:ext uri="{FF2B5EF4-FFF2-40B4-BE49-F238E27FC236}">
                <a16:creationId xmlns:a16="http://schemas.microsoft.com/office/drawing/2014/main" id="{1A42E4AE-C2E4-5586-D02A-1BA68F435888}"/>
              </a:ext>
            </a:extLst>
          </p:cNvPr>
          <p:cNvSpPr/>
          <p:nvPr/>
        </p:nvSpPr>
        <p:spPr>
          <a:xfrm>
            <a:off x="5216700" y="1469625"/>
            <a:ext cx="712650" cy="975150"/>
          </a:xfrm>
          <a:prstGeom prst="flowChartMagneticDisk">
            <a:avLst/>
          </a:prstGeom>
          <a:solidFill>
            <a:schemeClr val="bg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cs" u="sng">
                <a:solidFill>
                  <a:schemeClr val="hlink"/>
                </a:solidFill>
                <a:hlinkClick r:id="rId3"/>
              </a:rPr>
              <a:t>ETCD</a:t>
            </a:r>
            <a:endParaRPr>
              <a:solidFill>
                <a:schemeClr val="dk1"/>
              </a:solidFill>
            </a:endParaRPr>
          </a:p>
        </p:txBody>
      </p:sp>
      <p:sp>
        <p:nvSpPr>
          <p:cNvPr id="5" name="Google Shape;294;p50">
            <a:extLst>
              <a:ext uri="{FF2B5EF4-FFF2-40B4-BE49-F238E27FC236}">
                <a16:creationId xmlns:a16="http://schemas.microsoft.com/office/drawing/2014/main" id="{821219D3-8B39-05DF-FF3B-D3D7D93D8B7E}"/>
              </a:ext>
            </a:extLst>
          </p:cNvPr>
          <p:cNvSpPr/>
          <p:nvPr/>
        </p:nvSpPr>
        <p:spPr>
          <a:xfrm>
            <a:off x="3040575" y="1758000"/>
            <a:ext cx="1455900" cy="3984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dirty="0">
                <a:solidFill>
                  <a:schemeClr val="dk1"/>
                </a:solidFill>
              </a:rPr>
              <a:t>C</a:t>
            </a:r>
            <a:r>
              <a:rPr lang="cs" dirty="0">
                <a:solidFill>
                  <a:schemeClr val="dk1"/>
                </a:solidFill>
              </a:rPr>
              <a:t>ontrol </a:t>
            </a:r>
            <a:r>
              <a:rPr lang="en-US" dirty="0">
                <a:solidFill>
                  <a:schemeClr val="dk1"/>
                </a:solidFill>
              </a:rPr>
              <a:t>P</a:t>
            </a:r>
            <a:r>
              <a:rPr lang="cs" dirty="0">
                <a:solidFill>
                  <a:schemeClr val="dk1"/>
                </a:solidFill>
              </a:rPr>
              <a:t>lane</a:t>
            </a:r>
            <a:endParaRPr dirty="0">
              <a:solidFill>
                <a:schemeClr val="dk1"/>
              </a:solidFill>
            </a:endParaRPr>
          </a:p>
        </p:txBody>
      </p:sp>
      <p:sp>
        <p:nvSpPr>
          <p:cNvPr id="6" name="Google Shape;295;p50">
            <a:extLst>
              <a:ext uri="{FF2B5EF4-FFF2-40B4-BE49-F238E27FC236}">
                <a16:creationId xmlns:a16="http://schemas.microsoft.com/office/drawing/2014/main" id="{DACAB9AC-D200-1388-F982-682481CF2DB4}"/>
              </a:ext>
            </a:extLst>
          </p:cNvPr>
          <p:cNvSpPr/>
          <p:nvPr/>
        </p:nvSpPr>
        <p:spPr>
          <a:xfrm>
            <a:off x="1256775" y="1706450"/>
            <a:ext cx="563100" cy="522000"/>
          </a:xfrm>
          <a:prstGeom prst="smileyFace">
            <a:avLst>
              <a:gd name="adj" fmla="val 4653"/>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 name="Google Shape;296;p50">
            <a:extLst>
              <a:ext uri="{FF2B5EF4-FFF2-40B4-BE49-F238E27FC236}">
                <a16:creationId xmlns:a16="http://schemas.microsoft.com/office/drawing/2014/main" id="{75929BBC-7A83-1904-7703-BAC994F0D315}"/>
              </a:ext>
            </a:extLst>
          </p:cNvPr>
          <p:cNvCxnSpPr>
            <a:stCxn id="6" idx="6"/>
            <a:endCxn id="5" idx="1"/>
          </p:cNvCxnSpPr>
          <p:nvPr/>
        </p:nvCxnSpPr>
        <p:spPr>
          <a:xfrm flipV="1">
            <a:off x="1819875" y="1957200"/>
            <a:ext cx="1220700" cy="10250"/>
          </a:xfrm>
          <a:prstGeom prst="straightConnector1">
            <a:avLst/>
          </a:prstGeom>
          <a:noFill/>
          <a:ln w="19050" cap="flat" cmpd="sng">
            <a:solidFill>
              <a:schemeClr val="dk1"/>
            </a:solidFill>
            <a:prstDash val="solid"/>
            <a:round/>
            <a:headEnd type="none" w="med" len="med"/>
            <a:tailEnd type="none" w="med" len="med"/>
          </a:ln>
        </p:spPr>
      </p:cxnSp>
      <p:cxnSp>
        <p:nvCxnSpPr>
          <p:cNvPr id="8" name="Google Shape;297;p50">
            <a:extLst>
              <a:ext uri="{FF2B5EF4-FFF2-40B4-BE49-F238E27FC236}">
                <a16:creationId xmlns:a16="http://schemas.microsoft.com/office/drawing/2014/main" id="{07DAA714-94A3-8B9C-08FE-8596278FA25E}"/>
              </a:ext>
            </a:extLst>
          </p:cNvPr>
          <p:cNvCxnSpPr>
            <a:stCxn id="5" idx="3"/>
            <a:endCxn id="4" idx="2"/>
          </p:cNvCxnSpPr>
          <p:nvPr/>
        </p:nvCxnSpPr>
        <p:spPr>
          <a:xfrm>
            <a:off x="4496475" y="1957200"/>
            <a:ext cx="720225" cy="0"/>
          </a:xfrm>
          <a:prstGeom prst="straightConnector1">
            <a:avLst/>
          </a:prstGeom>
          <a:noFill/>
          <a:ln w="19050" cap="flat" cmpd="sng">
            <a:solidFill>
              <a:schemeClr val="dk1"/>
            </a:solidFill>
            <a:prstDash val="solid"/>
            <a:round/>
            <a:headEnd type="none" w="med" len="med"/>
            <a:tailEnd type="none" w="med" len="med"/>
          </a:ln>
        </p:spPr>
      </p:cxnSp>
      <p:sp>
        <p:nvSpPr>
          <p:cNvPr id="9" name="Google Shape;298;p50">
            <a:extLst>
              <a:ext uri="{FF2B5EF4-FFF2-40B4-BE49-F238E27FC236}">
                <a16:creationId xmlns:a16="http://schemas.microsoft.com/office/drawing/2014/main" id="{0A0165ED-60A7-FC0E-61B9-7877CCB4E689}"/>
              </a:ext>
            </a:extLst>
          </p:cNvPr>
          <p:cNvSpPr/>
          <p:nvPr/>
        </p:nvSpPr>
        <p:spPr>
          <a:xfrm>
            <a:off x="6701025" y="1768250"/>
            <a:ext cx="1455900" cy="3984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dirty="0">
                <a:solidFill>
                  <a:schemeClr val="dk1"/>
                </a:solidFill>
              </a:rPr>
              <a:t>O</a:t>
            </a:r>
            <a:r>
              <a:rPr lang="cs" dirty="0">
                <a:solidFill>
                  <a:schemeClr val="dk1"/>
                </a:solidFill>
              </a:rPr>
              <a:t>perator</a:t>
            </a:r>
            <a:endParaRPr dirty="0">
              <a:solidFill>
                <a:schemeClr val="dk1"/>
              </a:solidFill>
            </a:endParaRPr>
          </a:p>
        </p:txBody>
      </p:sp>
      <p:cxnSp>
        <p:nvCxnSpPr>
          <p:cNvPr id="10" name="Google Shape;299;p50">
            <a:extLst>
              <a:ext uri="{FF2B5EF4-FFF2-40B4-BE49-F238E27FC236}">
                <a16:creationId xmlns:a16="http://schemas.microsoft.com/office/drawing/2014/main" id="{73A20321-49E0-6113-0BC5-5C5EFFF22B9B}"/>
              </a:ext>
            </a:extLst>
          </p:cNvPr>
          <p:cNvCxnSpPr>
            <a:stCxn id="4" idx="4"/>
            <a:endCxn id="9" idx="1"/>
          </p:cNvCxnSpPr>
          <p:nvPr/>
        </p:nvCxnSpPr>
        <p:spPr>
          <a:xfrm>
            <a:off x="5929350" y="1957200"/>
            <a:ext cx="771675" cy="10250"/>
          </a:xfrm>
          <a:prstGeom prst="straightConnector1">
            <a:avLst/>
          </a:prstGeom>
          <a:noFill/>
          <a:ln w="19050" cap="flat" cmpd="sng">
            <a:solidFill>
              <a:schemeClr val="dk1"/>
            </a:solidFill>
            <a:prstDash val="solid"/>
            <a:round/>
            <a:headEnd type="none" w="med" len="med"/>
            <a:tailEnd type="none" w="med" len="med"/>
          </a:ln>
        </p:spPr>
      </p:cxnSp>
      <p:sp>
        <p:nvSpPr>
          <p:cNvPr id="11" name="Google Shape;300;p50">
            <a:extLst>
              <a:ext uri="{FF2B5EF4-FFF2-40B4-BE49-F238E27FC236}">
                <a16:creationId xmlns:a16="http://schemas.microsoft.com/office/drawing/2014/main" id="{67A70261-4A87-CFE9-437A-AF51A7CC6AA1}"/>
              </a:ext>
            </a:extLst>
          </p:cNvPr>
          <p:cNvSpPr/>
          <p:nvPr/>
        </p:nvSpPr>
        <p:spPr>
          <a:xfrm>
            <a:off x="2266275" y="3925849"/>
            <a:ext cx="1455900" cy="572699"/>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cs" dirty="0">
                <a:solidFill>
                  <a:schemeClr val="dk1"/>
                </a:solidFill>
              </a:rPr>
              <a:t>Worker Node</a:t>
            </a:r>
            <a:endParaRPr dirty="0">
              <a:solidFill>
                <a:schemeClr val="dk1"/>
              </a:solidFill>
            </a:endParaRPr>
          </a:p>
        </p:txBody>
      </p:sp>
      <p:sp>
        <p:nvSpPr>
          <p:cNvPr id="12" name="Google Shape;301;p50">
            <a:extLst>
              <a:ext uri="{FF2B5EF4-FFF2-40B4-BE49-F238E27FC236}">
                <a16:creationId xmlns:a16="http://schemas.microsoft.com/office/drawing/2014/main" id="{098C78DC-414F-D8C1-3BCF-98EBD15A4201}"/>
              </a:ext>
            </a:extLst>
          </p:cNvPr>
          <p:cNvSpPr/>
          <p:nvPr/>
        </p:nvSpPr>
        <p:spPr>
          <a:xfrm>
            <a:off x="4080525" y="3925849"/>
            <a:ext cx="1455900" cy="572699"/>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cs" dirty="0">
                <a:solidFill>
                  <a:schemeClr val="dk1"/>
                </a:solidFill>
              </a:rPr>
              <a:t>Worker Node</a:t>
            </a:r>
            <a:endParaRPr dirty="0">
              <a:solidFill>
                <a:schemeClr val="dk1"/>
              </a:solidFill>
            </a:endParaRPr>
          </a:p>
        </p:txBody>
      </p:sp>
      <p:cxnSp>
        <p:nvCxnSpPr>
          <p:cNvPr id="13" name="Google Shape;302;p50">
            <a:extLst>
              <a:ext uri="{FF2B5EF4-FFF2-40B4-BE49-F238E27FC236}">
                <a16:creationId xmlns:a16="http://schemas.microsoft.com/office/drawing/2014/main" id="{06C523F9-1E81-36FC-B18D-460B6E71A88C}"/>
              </a:ext>
            </a:extLst>
          </p:cNvPr>
          <p:cNvCxnSpPr>
            <a:cxnSpLocks/>
            <a:stCxn id="5" idx="2"/>
            <a:endCxn id="11" idx="0"/>
          </p:cNvCxnSpPr>
          <p:nvPr/>
        </p:nvCxnSpPr>
        <p:spPr>
          <a:xfrm flipH="1">
            <a:off x="2994225" y="2156400"/>
            <a:ext cx="774300" cy="1769449"/>
          </a:xfrm>
          <a:prstGeom prst="straightConnector1">
            <a:avLst/>
          </a:prstGeom>
          <a:noFill/>
          <a:ln w="19050" cap="flat" cmpd="sng">
            <a:solidFill>
              <a:schemeClr val="dk1"/>
            </a:solidFill>
            <a:prstDash val="solid"/>
            <a:round/>
            <a:headEnd type="none" w="med" len="med"/>
            <a:tailEnd type="none" w="med" len="med"/>
          </a:ln>
        </p:spPr>
      </p:cxnSp>
      <p:cxnSp>
        <p:nvCxnSpPr>
          <p:cNvPr id="14" name="Google Shape;303;p50">
            <a:extLst>
              <a:ext uri="{FF2B5EF4-FFF2-40B4-BE49-F238E27FC236}">
                <a16:creationId xmlns:a16="http://schemas.microsoft.com/office/drawing/2014/main" id="{B72A941D-3F22-251E-8E5E-9139F34153B8}"/>
              </a:ext>
            </a:extLst>
          </p:cNvPr>
          <p:cNvCxnSpPr>
            <a:cxnSpLocks/>
            <a:stCxn id="5" idx="2"/>
            <a:endCxn id="12" idx="0"/>
          </p:cNvCxnSpPr>
          <p:nvPr/>
        </p:nvCxnSpPr>
        <p:spPr>
          <a:xfrm>
            <a:off x="3768525" y="2156400"/>
            <a:ext cx="1039950" cy="1769449"/>
          </a:xfrm>
          <a:prstGeom prst="straightConnector1">
            <a:avLst/>
          </a:prstGeom>
          <a:noFill/>
          <a:ln w="19050" cap="flat" cmpd="sng">
            <a:solidFill>
              <a:schemeClr val="dk1"/>
            </a:solidFill>
            <a:prstDash val="solid"/>
            <a:round/>
            <a:headEnd type="none" w="med" len="med"/>
            <a:tailEnd type="none" w="med" len="med"/>
          </a:ln>
        </p:spPr>
      </p:cxnSp>
      <p:sp>
        <p:nvSpPr>
          <p:cNvPr id="17" name="Google Shape;298;p50">
            <a:extLst>
              <a:ext uri="{FF2B5EF4-FFF2-40B4-BE49-F238E27FC236}">
                <a16:creationId xmlns:a16="http://schemas.microsoft.com/office/drawing/2014/main" id="{0AE5818F-DBC4-E130-C241-24A3ACD0CB51}"/>
              </a:ext>
            </a:extLst>
          </p:cNvPr>
          <p:cNvSpPr/>
          <p:nvPr/>
        </p:nvSpPr>
        <p:spPr>
          <a:xfrm>
            <a:off x="6701025" y="2355600"/>
            <a:ext cx="1455900" cy="3984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dirty="0">
                <a:solidFill>
                  <a:schemeClr val="dk1"/>
                </a:solidFill>
              </a:rPr>
              <a:t>O</a:t>
            </a:r>
            <a:r>
              <a:rPr lang="cs" dirty="0">
                <a:solidFill>
                  <a:schemeClr val="dk1"/>
                </a:solidFill>
              </a:rPr>
              <a:t>perator</a:t>
            </a:r>
            <a:endParaRPr dirty="0">
              <a:solidFill>
                <a:schemeClr val="dk1"/>
              </a:solidFill>
            </a:endParaRPr>
          </a:p>
        </p:txBody>
      </p:sp>
      <p:cxnSp>
        <p:nvCxnSpPr>
          <p:cNvPr id="18" name="Google Shape;299;p50">
            <a:extLst>
              <a:ext uri="{FF2B5EF4-FFF2-40B4-BE49-F238E27FC236}">
                <a16:creationId xmlns:a16="http://schemas.microsoft.com/office/drawing/2014/main" id="{89EA58BC-E1E5-E3DA-F1A9-4D3A51E17B5E}"/>
              </a:ext>
            </a:extLst>
          </p:cNvPr>
          <p:cNvCxnSpPr>
            <a:cxnSpLocks/>
            <a:stCxn id="4" idx="4"/>
            <a:endCxn id="17" idx="1"/>
          </p:cNvCxnSpPr>
          <p:nvPr/>
        </p:nvCxnSpPr>
        <p:spPr>
          <a:xfrm>
            <a:off x="5929350" y="1957200"/>
            <a:ext cx="771675" cy="597600"/>
          </a:xfrm>
          <a:prstGeom prst="straightConnector1">
            <a:avLst/>
          </a:prstGeom>
          <a:noFill/>
          <a:ln w="19050" cap="flat" cmpd="sng">
            <a:solidFill>
              <a:schemeClr val="dk1"/>
            </a:solidFill>
            <a:prstDash val="solid"/>
            <a:round/>
            <a:headEnd type="none" w="med" len="med"/>
            <a:tailEnd type="none" w="med" len="med"/>
          </a:ln>
        </p:spPr>
      </p:cxnSp>
      <p:sp>
        <p:nvSpPr>
          <p:cNvPr id="21" name="Google Shape;298;p50">
            <a:extLst>
              <a:ext uri="{FF2B5EF4-FFF2-40B4-BE49-F238E27FC236}">
                <a16:creationId xmlns:a16="http://schemas.microsoft.com/office/drawing/2014/main" id="{52871F30-C45E-3F25-FA84-DFB74EAE2399}"/>
              </a:ext>
            </a:extLst>
          </p:cNvPr>
          <p:cNvSpPr/>
          <p:nvPr/>
        </p:nvSpPr>
        <p:spPr>
          <a:xfrm>
            <a:off x="6701025" y="1180900"/>
            <a:ext cx="1455900" cy="3984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dirty="0">
                <a:solidFill>
                  <a:schemeClr val="dk1"/>
                </a:solidFill>
              </a:rPr>
              <a:t>O</a:t>
            </a:r>
            <a:r>
              <a:rPr lang="cs" dirty="0">
                <a:solidFill>
                  <a:schemeClr val="dk1"/>
                </a:solidFill>
              </a:rPr>
              <a:t>perator</a:t>
            </a:r>
            <a:endParaRPr dirty="0">
              <a:solidFill>
                <a:schemeClr val="dk1"/>
              </a:solidFill>
            </a:endParaRPr>
          </a:p>
        </p:txBody>
      </p:sp>
      <p:cxnSp>
        <p:nvCxnSpPr>
          <p:cNvPr id="22" name="Google Shape;299;p50">
            <a:extLst>
              <a:ext uri="{FF2B5EF4-FFF2-40B4-BE49-F238E27FC236}">
                <a16:creationId xmlns:a16="http://schemas.microsoft.com/office/drawing/2014/main" id="{157BE36B-089B-F067-6000-5921DF8FCC2B}"/>
              </a:ext>
            </a:extLst>
          </p:cNvPr>
          <p:cNvCxnSpPr>
            <a:cxnSpLocks/>
            <a:stCxn id="4" idx="4"/>
            <a:endCxn id="21" idx="1"/>
          </p:cNvCxnSpPr>
          <p:nvPr/>
        </p:nvCxnSpPr>
        <p:spPr>
          <a:xfrm flipV="1">
            <a:off x="5929350" y="1380100"/>
            <a:ext cx="771675" cy="577100"/>
          </a:xfrm>
          <a:prstGeom prst="straightConnector1">
            <a:avLst/>
          </a:prstGeom>
          <a:noFill/>
          <a:ln w="19050" cap="flat" cmpd="sng">
            <a:solidFill>
              <a:schemeClr val="dk1"/>
            </a:solidFill>
            <a:prstDash val="solid"/>
            <a:round/>
            <a:headEnd type="none" w="med" len="med"/>
            <a:tailEnd type="none" w="med" len="med"/>
          </a:ln>
        </p:spPr>
      </p:cxnSp>
    </p:spTree>
    <p:extLst>
      <p:ext uri="{BB962C8B-B14F-4D97-AF65-F5344CB8AC3E}">
        <p14:creationId xmlns:p14="http://schemas.microsoft.com/office/powerpoint/2010/main" val="179916041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F4C9CB-201D-1474-DC74-4608838DDE02}"/>
              </a:ext>
            </a:extLst>
          </p:cNvPr>
          <p:cNvSpPr>
            <a:spLocks noGrp="1"/>
          </p:cNvSpPr>
          <p:nvPr>
            <p:ph type="title"/>
          </p:nvPr>
        </p:nvSpPr>
        <p:spPr/>
        <p:txBody>
          <a:bodyPr/>
          <a:lstStyle/>
          <a:p>
            <a:r>
              <a:rPr lang="en-US" dirty="0"/>
              <a:t>Kubernetes Simplified</a:t>
            </a:r>
          </a:p>
        </p:txBody>
      </p:sp>
      <p:pic>
        <p:nvPicPr>
          <p:cNvPr id="4" name="Google Shape;260;p45">
            <a:extLst>
              <a:ext uri="{FF2B5EF4-FFF2-40B4-BE49-F238E27FC236}">
                <a16:creationId xmlns:a16="http://schemas.microsoft.com/office/drawing/2014/main" id="{0B8B3449-37C7-E32F-8755-AADC2B4F2B98}"/>
              </a:ext>
            </a:extLst>
          </p:cNvPr>
          <p:cNvPicPr preferRelativeResize="0">
            <a:picLocks noGrp="1"/>
          </p:cNvPicPr>
          <p:nvPr>
            <p:ph idx="1"/>
          </p:nvPr>
        </p:nvPicPr>
        <p:blipFill>
          <a:blip r:embed="rId3">
            <a:alphaModFix/>
          </a:blip>
          <a:stretch>
            <a:fillRect/>
          </a:stretch>
        </p:blipFill>
        <p:spPr>
          <a:xfrm>
            <a:off x="1181100" y="936625"/>
            <a:ext cx="6781800" cy="3814763"/>
          </a:xfrm>
          <a:prstGeom prst="rect">
            <a:avLst/>
          </a:prstGeom>
          <a:noFill/>
          <a:ln>
            <a:noFill/>
          </a:ln>
        </p:spPr>
      </p:pic>
      <p:sp>
        <p:nvSpPr>
          <p:cNvPr id="5" name="TextBox 4">
            <a:extLst>
              <a:ext uri="{FF2B5EF4-FFF2-40B4-BE49-F238E27FC236}">
                <a16:creationId xmlns:a16="http://schemas.microsoft.com/office/drawing/2014/main" id="{02F7D72D-66B8-1713-CD31-771EE42C47EB}"/>
              </a:ext>
            </a:extLst>
          </p:cNvPr>
          <p:cNvSpPr txBox="1"/>
          <p:nvPr/>
        </p:nvSpPr>
        <p:spPr>
          <a:xfrm>
            <a:off x="0" y="4858871"/>
            <a:ext cx="9144000" cy="307777"/>
          </a:xfrm>
          <a:prstGeom prst="rect">
            <a:avLst/>
          </a:prstGeom>
          <a:noFill/>
        </p:spPr>
        <p:txBody>
          <a:bodyPr wrap="square" rtlCol="0">
            <a:spAutoFit/>
          </a:bodyPr>
          <a:lstStyle/>
          <a:p>
            <a:pPr marL="0" lvl="0" indent="0" algn="l" rtl="0">
              <a:spcBef>
                <a:spcPts val="0"/>
              </a:spcBef>
              <a:spcAft>
                <a:spcPts val="0"/>
              </a:spcAft>
              <a:buNone/>
            </a:pPr>
            <a:r>
              <a:rPr lang="en-US" sz="1400" dirty="0"/>
              <a:t>Source: </a:t>
            </a:r>
            <a:r>
              <a:rPr lang="en-US" sz="1400" u="sng" dirty="0">
                <a:solidFill>
                  <a:schemeClr val="hlink"/>
                </a:solidFill>
                <a:hlinkClick r:id="rId4"/>
              </a:rPr>
              <a:t>https://www.learnitguide.net/2018/08/what-is-kubernetes-learn-kubernetes.html</a:t>
            </a:r>
            <a:r>
              <a:rPr lang="en-US" sz="1400" dirty="0"/>
              <a:t> </a:t>
            </a:r>
          </a:p>
        </p:txBody>
      </p:sp>
    </p:spTree>
    <p:extLst>
      <p:ext uri="{BB962C8B-B14F-4D97-AF65-F5344CB8AC3E}">
        <p14:creationId xmlns:p14="http://schemas.microsoft.com/office/powerpoint/2010/main" val="85680878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8D3793-9FB3-59F8-3DB6-1F5F657D943D}"/>
              </a:ext>
            </a:extLst>
          </p:cNvPr>
          <p:cNvSpPr>
            <a:spLocks noGrp="1"/>
          </p:cNvSpPr>
          <p:nvPr>
            <p:ph type="title"/>
          </p:nvPr>
        </p:nvSpPr>
        <p:spPr/>
        <p:txBody>
          <a:bodyPr/>
          <a:lstStyle/>
          <a:p>
            <a:r>
              <a:rPr lang="en-US" dirty="0"/>
              <a:t>There is a lot more …</a:t>
            </a:r>
          </a:p>
        </p:txBody>
      </p:sp>
      <p:sp>
        <p:nvSpPr>
          <p:cNvPr id="3" name="Content Placeholder 2">
            <a:extLst>
              <a:ext uri="{FF2B5EF4-FFF2-40B4-BE49-F238E27FC236}">
                <a16:creationId xmlns:a16="http://schemas.microsoft.com/office/drawing/2014/main" id="{555A180B-804D-EA54-A17E-247DAD6CA43D}"/>
              </a:ext>
            </a:extLst>
          </p:cNvPr>
          <p:cNvSpPr>
            <a:spLocks noGrp="1"/>
          </p:cNvSpPr>
          <p:nvPr>
            <p:ph idx="1"/>
          </p:nvPr>
        </p:nvSpPr>
        <p:spPr/>
        <p:txBody>
          <a:bodyPr/>
          <a:lstStyle/>
          <a:p>
            <a:r>
              <a:rPr lang="cs" dirty="0"/>
              <a:t>Highly customizable</a:t>
            </a:r>
            <a:endParaRPr lang="en-US" dirty="0"/>
          </a:p>
          <a:p>
            <a:r>
              <a:rPr lang="en-US" dirty="0"/>
              <a:t>It's like a Linux distribution …. </a:t>
            </a:r>
            <a:br>
              <a:rPr lang="en-US" dirty="0"/>
            </a:br>
            <a:r>
              <a:rPr lang="en-US" u="sng" dirty="0">
                <a:solidFill>
                  <a:schemeClr val="hlink"/>
                </a:solidFill>
                <a:hlinkClick r:id="rId3"/>
              </a:rPr>
              <a:t>OpenShift</a:t>
            </a:r>
            <a:r>
              <a:rPr lang="en-US" dirty="0"/>
              <a:t> (</a:t>
            </a:r>
            <a:r>
              <a:rPr lang="en-US" dirty="0">
                <a:hlinkClick r:id="rId4"/>
              </a:rPr>
              <a:t>Learn</a:t>
            </a:r>
            <a:r>
              <a:rPr lang="en-US" dirty="0"/>
              <a:t>, </a:t>
            </a:r>
            <a:r>
              <a:rPr lang="en-US" dirty="0">
                <a:hlinkClick r:id="rId5"/>
              </a:rPr>
              <a:t>Deploy a Spring application on OpenShift</a:t>
            </a:r>
            <a:r>
              <a:rPr lang="en-US" dirty="0"/>
              <a:t>, </a:t>
            </a:r>
            <a:r>
              <a:rPr lang="en-US" dirty="0" err="1">
                <a:hlinkClick r:id="rId6"/>
              </a:rPr>
              <a:t>MiniShift</a:t>
            </a:r>
            <a:r>
              <a:rPr lang="en-US" dirty="0"/>
              <a:t>, </a:t>
            </a:r>
            <a:r>
              <a:rPr lang="en-US" dirty="0">
                <a:hlinkClick r:id="rId7"/>
              </a:rPr>
              <a:t>K8sToOpenShift</a:t>
            </a:r>
            <a:r>
              <a:rPr lang="en-US" dirty="0"/>
              <a:t>)</a:t>
            </a:r>
          </a:p>
          <a:p>
            <a:r>
              <a:rPr lang="en-US" dirty="0"/>
              <a:t>Package management: </a:t>
            </a:r>
            <a:r>
              <a:rPr lang="en-US" dirty="0" err="1">
                <a:hlinkClick r:id="rId8"/>
              </a:rPr>
              <a:t>OperatorHub</a:t>
            </a:r>
            <a:r>
              <a:rPr lang="en-US" dirty="0"/>
              <a:t> / </a:t>
            </a:r>
            <a:r>
              <a:rPr lang="en-US" dirty="0">
                <a:hlinkClick r:id="rId9"/>
              </a:rPr>
              <a:t>Rancher</a:t>
            </a:r>
            <a:r>
              <a:rPr lang="en-US" dirty="0"/>
              <a:t> / </a:t>
            </a:r>
            <a:r>
              <a:rPr lang="en-US" dirty="0">
                <a:hlinkClick r:id="rId10"/>
              </a:rPr>
              <a:t>Helm</a:t>
            </a:r>
            <a:r>
              <a:rPr lang="en-US" dirty="0"/>
              <a:t> / …</a:t>
            </a:r>
          </a:p>
          <a:p>
            <a:r>
              <a:rPr lang="en-US" dirty="0"/>
              <a:t>Rolling updates / Canary deployments  / …</a:t>
            </a:r>
          </a:p>
          <a:p>
            <a:r>
              <a:rPr lang="en-US" dirty="0"/>
              <a:t>Auto scaling</a:t>
            </a:r>
          </a:p>
          <a:p>
            <a:r>
              <a:rPr lang="en-US" dirty="0"/>
              <a:t>Federates clusters</a:t>
            </a:r>
          </a:p>
          <a:p>
            <a:r>
              <a:rPr lang="en-US" dirty="0"/>
              <a:t>Secrets / Jobs / ….</a:t>
            </a:r>
          </a:p>
          <a:p>
            <a:r>
              <a:rPr lang="en-US" dirty="0" err="1">
                <a:hlinkClick r:id="rId11"/>
              </a:rPr>
              <a:t>OpenFaaS</a:t>
            </a:r>
            <a:endParaRPr lang="en-US" dirty="0"/>
          </a:p>
          <a:p>
            <a:r>
              <a:rPr lang="en-US" dirty="0"/>
              <a:t>….</a:t>
            </a:r>
          </a:p>
          <a:p>
            <a:endParaRPr lang="en-US" dirty="0"/>
          </a:p>
          <a:p>
            <a:endParaRPr lang="en-US" dirty="0"/>
          </a:p>
        </p:txBody>
      </p:sp>
      <p:pic>
        <p:nvPicPr>
          <p:cNvPr id="4" name="Google Shape;268;p46">
            <a:extLst>
              <a:ext uri="{FF2B5EF4-FFF2-40B4-BE49-F238E27FC236}">
                <a16:creationId xmlns:a16="http://schemas.microsoft.com/office/drawing/2014/main" id="{EED44017-49D7-BBCC-4ECB-6CD2E6DE75C1}"/>
              </a:ext>
            </a:extLst>
          </p:cNvPr>
          <p:cNvPicPr preferRelativeResize="0"/>
          <p:nvPr/>
        </p:nvPicPr>
        <p:blipFill>
          <a:blip r:embed="rId12">
            <a:alphaModFix/>
          </a:blip>
          <a:stretch>
            <a:fillRect/>
          </a:stretch>
        </p:blipFill>
        <p:spPr>
          <a:xfrm>
            <a:off x="3779198" y="3342995"/>
            <a:ext cx="5225276" cy="1644425"/>
          </a:xfrm>
          <a:prstGeom prst="rect">
            <a:avLst/>
          </a:prstGeom>
          <a:noFill/>
          <a:ln>
            <a:noFill/>
          </a:ln>
        </p:spPr>
      </p:pic>
    </p:spTree>
    <p:extLst>
      <p:ext uri="{BB962C8B-B14F-4D97-AF65-F5344CB8AC3E}">
        <p14:creationId xmlns:p14="http://schemas.microsoft.com/office/powerpoint/2010/main" val="261982139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6E205D-4256-E47A-B22F-4F1FA7B7D240}"/>
              </a:ext>
            </a:extLst>
          </p:cNvPr>
          <p:cNvSpPr>
            <a:spLocks noGrp="1"/>
          </p:cNvSpPr>
          <p:nvPr>
            <p:ph type="title"/>
          </p:nvPr>
        </p:nvSpPr>
        <p:spPr/>
        <p:txBody>
          <a:bodyPr/>
          <a:lstStyle/>
          <a:p>
            <a:r>
              <a:rPr lang="en-US" dirty="0"/>
              <a:t>Resources</a:t>
            </a:r>
          </a:p>
        </p:txBody>
      </p:sp>
      <p:sp>
        <p:nvSpPr>
          <p:cNvPr id="3" name="Content Placeholder 2">
            <a:extLst>
              <a:ext uri="{FF2B5EF4-FFF2-40B4-BE49-F238E27FC236}">
                <a16:creationId xmlns:a16="http://schemas.microsoft.com/office/drawing/2014/main" id="{E2598FD3-C529-51CC-D8AF-278126BA1135}"/>
              </a:ext>
            </a:extLst>
          </p:cNvPr>
          <p:cNvSpPr>
            <a:spLocks noGrp="1"/>
          </p:cNvSpPr>
          <p:nvPr>
            <p:ph idx="1"/>
          </p:nvPr>
        </p:nvSpPr>
        <p:spPr/>
        <p:txBody>
          <a:bodyPr/>
          <a:lstStyle/>
          <a:p>
            <a:pPr marL="0" indent="0">
              <a:buNone/>
            </a:pPr>
            <a:r>
              <a:rPr lang="en-US" dirty="0" err="1"/>
              <a:t>Portainer</a:t>
            </a:r>
            <a:endParaRPr lang="en-US" dirty="0"/>
          </a:p>
          <a:p>
            <a:r>
              <a:rPr lang="en-US" dirty="0"/>
              <a:t>Graphical user interface for management. Stacks – is docker-compose, extended with visual UI. Has building registry of applications.</a:t>
            </a:r>
          </a:p>
          <a:p>
            <a:pPr marL="0" indent="0">
              <a:buNone/>
            </a:pPr>
            <a:endParaRPr lang="en-US" dirty="0"/>
          </a:p>
          <a:p>
            <a:pPr marL="0" indent="0">
              <a:buNone/>
            </a:pPr>
            <a:r>
              <a:rPr lang="en-US" dirty="0"/>
              <a:t>Istio</a:t>
            </a:r>
          </a:p>
          <a:p>
            <a:r>
              <a:rPr lang="en-US" dirty="0"/>
              <a:t>Istio runs in a Linux container in your Kubernetes pods (much like a sidecar rides alongside a motorcycle) and injects and extracts functionality and information based on your configuration.</a:t>
            </a:r>
          </a:p>
          <a:p>
            <a:r>
              <a:rPr lang="en-US" dirty="0">
                <a:hlinkClick r:id="rId2"/>
              </a:rPr>
              <a:t>https://opensource.com/article/18/9/what-istio</a:t>
            </a:r>
            <a:r>
              <a:rPr lang="en-US" dirty="0"/>
              <a:t> </a:t>
            </a:r>
          </a:p>
          <a:p>
            <a:r>
              <a:rPr lang="en-US" dirty="0">
                <a:hlinkClick r:id="rId3"/>
              </a:rPr>
              <a:t>https://github.com/redhat-developer-demos/istio-tutorial</a:t>
            </a:r>
            <a:r>
              <a:rPr lang="en-US" dirty="0"/>
              <a:t> </a:t>
            </a:r>
          </a:p>
          <a:p>
            <a:endParaRPr lang="en-US" dirty="0"/>
          </a:p>
          <a:p>
            <a:pPr marL="0" indent="0">
              <a:buNone/>
            </a:pPr>
            <a:endParaRPr lang="en-US" dirty="0"/>
          </a:p>
        </p:txBody>
      </p:sp>
    </p:spTree>
    <p:extLst>
      <p:ext uri="{BB962C8B-B14F-4D97-AF65-F5344CB8AC3E}">
        <p14:creationId xmlns:p14="http://schemas.microsoft.com/office/powerpoint/2010/main" val="204215452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4937AA-93EF-0FF5-F931-BCF6720C4555}"/>
              </a:ext>
            </a:extLst>
          </p:cNvPr>
          <p:cNvSpPr>
            <a:spLocks noGrp="1"/>
          </p:cNvSpPr>
          <p:nvPr>
            <p:ph type="title"/>
          </p:nvPr>
        </p:nvSpPr>
        <p:spPr/>
        <p:txBody>
          <a:bodyPr/>
          <a:lstStyle/>
          <a:p>
            <a:r>
              <a:rPr lang="en-US" dirty="0"/>
              <a:t>I can only …</a:t>
            </a:r>
          </a:p>
        </p:txBody>
      </p:sp>
      <p:pic>
        <p:nvPicPr>
          <p:cNvPr id="5" name="Google Shape;308;p51">
            <a:extLst>
              <a:ext uri="{FF2B5EF4-FFF2-40B4-BE49-F238E27FC236}">
                <a16:creationId xmlns:a16="http://schemas.microsoft.com/office/drawing/2014/main" id="{33165228-231D-F041-618E-4CC3FA89371A}"/>
              </a:ext>
            </a:extLst>
          </p:cNvPr>
          <p:cNvPicPr preferRelativeResize="0">
            <a:picLocks noGrp="1"/>
          </p:cNvPicPr>
          <p:nvPr>
            <p:ph idx="1"/>
          </p:nvPr>
        </p:nvPicPr>
        <p:blipFill>
          <a:blip r:embed="rId3">
            <a:alphaModFix/>
          </a:blip>
          <a:stretch>
            <a:fillRect/>
          </a:stretch>
        </p:blipFill>
        <p:spPr>
          <a:xfrm>
            <a:off x="1184111" y="936625"/>
            <a:ext cx="6775777" cy="3814763"/>
          </a:xfrm>
          <a:prstGeom prst="rect">
            <a:avLst/>
          </a:prstGeom>
          <a:noFill/>
          <a:ln>
            <a:noFill/>
          </a:ln>
        </p:spPr>
      </p:pic>
    </p:spTree>
    <p:extLst>
      <p:ext uri="{BB962C8B-B14F-4D97-AF65-F5344CB8AC3E}">
        <p14:creationId xmlns:p14="http://schemas.microsoft.com/office/powerpoint/2010/main" val="32870529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08B7BE-EADD-3176-24D1-60ABAB1C80AA}"/>
              </a:ext>
            </a:extLst>
          </p:cNvPr>
          <p:cNvSpPr>
            <a:spLocks noGrp="1"/>
          </p:cNvSpPr>
          <p:nvPr>
            <p:ph type="title"/>
          </p:nvPr>
        </p:nvSpPr>
        <p:spPr/>
        <p:txBody>
          <a:bodyPr/>
          <a:lstStyle/>
          <a:p>
            <a:r>
              <a:rPr lang="en-US" dirty="0"/>
              <a:t>Managing expectations</a:t>
            </a:r>
          </a:p>
        </p:txBody>
      </p:sp>
      <p:sp>
        <p:nvSpPr>
          <p:cNvPr id="3" name="Content Placeholder 2">
            <a:extLst>
              <a:ext uri="{FF2B5EF4-FFF2-40B4-BE49-F238E27FC236}">
                <a16:creationId xmlns:a16="http://schemas.microsoft.com/office/drawing/2014/main" id="{23AC79C5-01BE-78E2-8FE6-03AA7F4FEAD4}"/>
              </a:ext>
            </a:extLst>
          </p:cNvPr>
          <p:cNvSpPr>
            <a:spLocks noGrp="1"/>
          </p:cNvSpPr>
          <p:nvPr>
            <p:ph idx="1"/>
          </p:nvPr>
        </p:nvSpPr>
        <p:spPr/>
        <p:txBody>
          <a:bodyPr/>
          <a:lstStyle/>
          <a:p>
            <a:pPr marL="0" indent="0">
              <a:buNone/>
            </a:pPr>
            <a:r>
              <a:rPr lang="en-US" b="1" dirty="0"/>
              <a:t>I want to learn Docker / Kubernetes ...</a:t>
            </a:r>
          </a:p>
          <a:p>
            <a:r>
              <a:rPr lang="en-US" dirty="0"/>
              <a:t>print(“Hello, World!”)</a:t>
            </a:r>
          </a:p>
          <a:p>
            <a:r>
              <a:rPr lang="en-US" dirty="0"/>
              <a:t>C++ in 21 days</a:t>
            </a:r>
          </a:p>
          <a:p>
            <a:pPr marL="0" indent="0">
              <a:buNone/>
            </a:pPr>
            <a:endParaRPr lang="en-US" dirty="0"/>
          </a:p>
          <a:p>
            <a:pPr marL="0" indent="0">
              <a:buNone/>
            </a:pPr>
            <a:endParaRPr lang="en-US" dirty="0"/>
          </a:p>
          <a:p>
            <a:pPr marL="0" indent="0">
              <a:buNone/>
            </a:pPr>
            <a:r>
              <a:rPr lang="en-US" b="1" dirty="0"/>
              <a:t>Software architect</a:t>
            </a:r>
          </a:p>
          <a:p>
            <a:pPr marL="0" indent="0">
              <a:buNone/>
            </a:pPr>
            <a:r>
              <a:rPr lang="en-US" dirty="0"/>
              <a:t>A software architect is a software developer expert who makes high-level design choices </a:t>
            </a:r>
          </a:p>
          <a:p>
            <a:pPr marL="0" indent="0">
              <a:buNone/>
            </a:pPr>
            <a:r>
              <a:rPr lang="en-US" dirty="0"/>
              <a:t>and tries to enforce technical standards, including software coding standards, </a:t>
            </a:r>
          </a:p>
          <a:p>
            <a:pPr marL="0" indent="0">
              <a:buNone/>
            </a:pPr>
            <a:r>
              <a:rPr lang="en-US" dirty="0"/>
              <a:t>tools, and platforms.</a:t>
            </a:r>
          </a:p>
          <a:p>
            <a:pPr marL="0" indent="0">
              <a:buNone/>
            </a:pPr>
            <a:r>
              <a:rPr lang="en-US" sz="1600" dirty="0"/>
              <a:t>Source </a:t>
            </a:r>
            <a:r>
              <a:rPr lang="en-US" sz="1600" dirty="0">
                <a:hlinkClick r:id="rId2"/>
              </a:rPr>
              <a:t>https://en.wikipedia.org/wiki/Software_architect</a:t>
            </a:r>
            <a:r>
              <a:rPr lang="en-US" sz="1600" dirty="0"/>
              <a:t> </a:t>
            </a:r>
            <a:r>
              <a:rPr lang="en-US" dirty="0"/>
              <a:t> </a:t>
            </a:r>
          </a:p>
          <a:p>
            <a:pPr marL="0" indent="0">
              <a:buNone/>
            </a:pPr>
            <a:endParaRPr lang="en-US" dirty="0"/>
          </a:p>
        </p:txBody>
      </p:sp>
    </p:spTree>
    <p:extLst>
      <p:ext uri="{BB962C8B-B14F-4D97-AF65-F5344CB8AC3E}">
        <p14:creationId xmlns:p14="http://schemas.microsoft.com/office/powerpoint/2010/main" val="26644921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38A263E-D26B-0106-BF85-96177911C030}"/>
              </a:ext>
            </a:extLst>
          </p:cNvPr>
          <p:cNvSpPr>
            <a:spLocks noGrp="1"/>
          </p:cNvSpPr>
          <p:nvPr>
            <p:ph type="title"/>
          </p:nvPr>
        </p:nvSpPr>
        <p:spPr/>
        <p:txBody>
          <a:bodyPr/>
          <a:lstStyle/>
          <a:p>
            <a:r>
              <a:rPr lang="en-US" dirty="0"/>
              <a:t>Docker</a:t>
            </a:r>
          </a:p>
        </p:txBody>
      </p:sp>
      <p:pic>
        <p:nvPicPr>
          <p:cNvPr id="3" name="Google Shape;80;p17">
            <a:extLst>
              <a:ext uri="{FF2B5EF4-FFF2-40B4-BE49-F238E27FC236}">
                <a16:creationId xmlns:a16="http://schemas.microsoft.com/office/drawing/2014/main" id="{A1C4C72B-FA78-29A5-F1F7-1D3DD0E9F811}"/>
              </a:ext>
            </a:extLst>
          </p:cNvPr>
          <p:cNvPicPr preferRelativeResize="0"/>
          <p:nvPr/>
        </p:nvPicPr>
        <p:blipFill>
          <a:blip r:embed="rId2">
            <a:alphaModFix/>
          </a:blip>
          <a:stretch>
            <a:fillRect/>
          </a:stretch>
        </p:blipFill>
        <p:spPr>
          <a:xfrm>
            <a:off x="1666875" y="1881188"/>
            <a:ext cx="5810250" cy="1381125"/>
          </a:xfrm>
          <a:prstGeom prst="rect">
            <a:avLst/>
          </a:prstGeom>
          <a:noFill/>
          <a:ln>
            <a:noFill/>
          </a:ln>
        </p:spPr>
      </p:pic>
    </p:spTree>
    <p:extLst>
      <p:ext uri="{BB962C8B-B14F-4D97-AF65-F5344CB8AC3E}">
        <p14:creationId xmlns:p14="http://schemas.microsoft.com/office/powerpoint/2010/main" val="31320954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1DF77C-DCD8-A404-91B2-A68516238D62}"/>
              </a:ext>
            </a:extLst>
          </p:cNvPr>
          <p:cNvSpPr>
            <a:spLocks noGrp="1"/>
          </p:cNvSpPr>
          <p:nvPr>
            <p:ph type="title"/>
          </p:nvPr>
        </p:nvSpPr>
        <p:spPr/>
        <p:txBody>
          <a:bodyPr/>
          <a:lstStyle/>
          <a:p>
            <a:r>
              <a:rPr lang="en-US" dirty="0"/>
              <a:t>Learning Docker …</a:t>
            </a:r>
          </a:p>
        </p:txBody>
      </p:sp>
      <p:pic>
        <p:nvPicPr>
          <p:cNvPr id="3" name="Google Shape;85;p18">
            <a:extLst>
              <a:ext uri="{FF2B5EF4-FFF2-40B4-BE49-F238E27FC236}">
                <a16:creationId xmlns:a16="http://schemas.microsoft.com/office/drawing/2014/main" id="{21E66CF7-18D4-0C68-EAEB-5D89DCFADFC9}"/>
              </a:ext>
            </a:extLst>
          </p:cNvPr>
          <p:cNvPicPr preferRelativeResize="0"/>
          <p:nvPr/>
        </p:nvPicPr>
        <p:blipFill>
          <a:blip r:embed="rId3">
            <a:alphaModFix/>
          </a:blip>
          <a:stretch>
            <a:fillRect/>
          </a:stretch>
        </p:blipFill>
        <p:spPr>
          <a:xfrm>
            <a:off x="628650" y="977153"/>
            <a:ext cx="7886700" cy="3747384"/>
          </a:xfrm>
          <a:prstGeom prst="rect">
            <a:avLst/>
          </a:prstGeom>
          <a:noFill/>
          <a:ln>
            <a:noFill/>
          </a:ln>
        </p:spPr>
      </p:pic>
    </p:spTree>
    <p:extLst>
      <p:ext uri="{BB962C8B-B14F-4D97-AF65-F5344CB8AC3E}">
        <p14:creationId xmlns:p14="http://schemas.microsoft.com/office/powerpoint/2010/main" val="18871170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C68292-FBCD-474C-E528-6A33CDB2C4A1}"/>
              </a:ext>
            </a:extLst>
          </p:cNvPr>
          <p:cNvSpPr>
            <a:spLocks noGrp="1"/>
          </p:cNvSpPr>
          <p:nvPr>
            <p:ph type="title"/>
          </p:nvPr>
        </p:nvSpPr>
        <p:spPr/>
        <p:txBody>
          <a:bodyPr/>
          <a:lstStyle/>
          <a:p>
            <a:r>
              <a:rPr lang="cs" dirty="0"/>
              <a:t>Why Docker ?</a:t>
            </a:r>
            <a:endParaRPr lang="en-US" dirty="0"/>
          </a:p>
        </p:txBody>
      </p:sp>
      <p:pic>
        <p:nvPicPr>
          <p:cNvPr id="5" name="Google Shape;92;p19">
            <a:extLst>
              <a:ext uri="{FF2B5EF4-FFF2-40B4-BE49-F238E27FC236}">
                <a16:creationId xmlns:a16="http://schemas.microsoft.com/office/drawing/2014/main" id="{3CDE0075-06F0-E5A9-C7D1-1A157B86581B}"/>
              </a:ext>
            </a:extLst>
          </p:cNvPr>
          <p:cNvPicPr preferRelativeResize="0">
            <a:picLocks noGrp="1"/>
          </p:cNvPicPr>
          <p:nvPr>
            <p:ph idx="1"/>
          </p:nvPr>
        </p:nvPicPr>
        <p:blipFill>
          <a:blip r:embed="rId3">
            <a:alphaModFix/>
          </a:blip>
          <a:stretch>
            <a:fillRect/>
          </a:stretch>
        </p:blipFill>
        <p:spPr>
          <a:xfrm>
            <a:off x="235299" y="1977381"/>
            <a:ext cx="3488520" cy="2495856"/>
          </a:xfrm>
          <a:prstGeom prst="rect">
            <a:avLst/>
          </a:prstGeom>
          <a:noFill/>
          <a:ln>
            <a:noFill/>
          </a:ln>
        </p:spPr>
      </p:pic>
      <p:sp>
        <p:nvSpPr>
          <p:cNvPr id="9" name="TextBox 8">
            <a:extLst>
              <a:ext uri="{FF2B5EF4-FFF2-40B4-BE49-F238E27FC236}">
                <a16:creationId xmlns:a16="http://schemas.microsoft.com/office/drawing/2014/main" id="{6DFF673E-CC96-A330-66D0-85EA898A093A}"/>
              </a:ext>
            </a:extLst>
          </p:cNvPr>
          <p:cNvSpPr txBox="1"/>
          <p:nvPr/>
        </p:nvSpPr>
        <p:spPr>
          <a:xfrm>
            <a:off x="412376" y="1002089"/>
            <a:ext cx="8535651" cy="1754326"/>
          </a:xfrm>
          <a:prstGeom prst="rect">
            <a:avLst/>
          </a:prstGeom>
          <a:noFill/>
        </p:spPr>
        <p:txBody>
          <a:bodyPr wrap="square">
            <a:spAutoFit/>
          </a:bodyPr>
          <a:lstStyle/>
          <a:p>
            <a:r>
              <a:rPr lang="en-US" dirty="0"/>
              <a:t>In </a:t>
            </a:r>
            <a:r>
              <a:rPr lang="en-US" b="1" dirty="0"/>
              <a:t>2013</a:t>
            </a:r>
            <a:r>
              <a:rPr lang="en-US" dirty="0"/>
              <a:t>, Docker introduced what would become the industry standard for containers. Containers are a standardized unit of software that allows developers to isolate their app from its environment, solving the “it works on my machine” headache. </a:t>
            </a:r>
            <a:br>
              <a:rPr lang="en-US" dirty="0"/>
            </a:br>
            <a:r>
              <a:rPr lang="en-US" dirty="0"/>
              <a:t>				For millions of developers today, Docker is the </a:t>
            </a:r>
            <a:br>
              <a:rPr lang="en-US" dirty="0"/>
            </a:br>
            <a:r>
              <a:rPr lang="en-US" dirty="0"/>
              <a:t>				de facto standard to build and share containerized </a:t>
            </a:r>
            <a:br>
              <a:rPr lang="en-US" dirty="0"/>
            </a:br>
            <a:r>
              <a:rPr lang="en-US" dirty="0"/>
              <a:t>				apps – from desktop, to the cloud.</a:t>
            </a:r>
          </a:p>
        </p:txBody>
      </p:sp>
      <p:sp>
        <p:nvSpPr>
          <p:cNvPr id="13" name="TextBox 12">
            <a:extLst>
              <a:ext uri="{FF2B5EF4-FFF2-40B4-BE49-F238E27FC236}">
                <a16:creationId xmlns:a16="http://schemas.microsoft.com/office/drawing/2014/main" id="{E9B7E55B-FFE3-FDED-0AF8-9EA4A32C80E2}"/>
              </a:ext>
            </a:extLst>
          </p:cNvPr>
          <p:cNvSpPr txBox="1"/>
          <p:nvPr/>
        </p:nvSpPr>
        <p:spPr>
          <a:xfrm>
            <a:off x="12139" y="4703855"/>
            <a:ext cx="4195481" cy="400110"/>
          </a:xfrm>
          <a:prstGeom prst="rect">
            <a:avLst/>
          </a:prstGeom>
          <a:noFill/>
        </p:spPr>
        <p:txBody>
          <a:bodyPr wrap="square">
            <a:spAutoFit/>
          </a:bodyPr>
          <a:lstStyle/>
          <a:p>
            <a:r>
              <a:rPr lang="en-US" sz="2000" b="1" dirty="0"/>
              <a:t>Choose a plan that is right for you …</a:t>
            </a:r>
          </a:p>
        </p:txBody>
      </p:sp>
      <p:pic>
        <p:nvPicPr>
          <p:cNvPr id="17" name="Picture 16">
            <a:extLst>
              <a:ext uri="{FF2B5EF4-FFF2-40B4-BE49-F238E27FC236}">
                <a16:creationId xmlns:a16="http://schemas.microsoft.com/office/drawing/2014/main" id="{29D3889A-6EEF-D54F-75AA-3CBB0AE1CAEE}"/>
              </a:ext>
            </a:extLst>
          </p:cNvPr>
          <p:cNvPicPr>
            <a:picLocks noChangeAspect="1"/>
          </p:cNvPicPr>
          <p:nvPr/>
        </p:nvPicPr>
        <p:blipFill>
          <a:blip r:embed="rId4"/>
          <a:stretch>
            <a:fillRect/>
          </a:stretch>
        </p:blipFill>
        <p:spPr>
          <a:xfrm>
            <a:off x="3950259" y="2892595"/>
            <a:ext cx="5110908" cy="2230333"/>
          </a:xfrm>
          <a:prstGeom prst="rect">
            <a:avLst/>
          </a:prstGeom>
        </p:spPr>
      </p:pic>
    </p:spTree>
    <p:extLst>
      <p:ext uri="{BB962C8B-B14F-4D97-AF65-F5344CB8AC3E}">
        <p14:creationId xmlns:p14="http://schemas.microsoft.com/office/powerpoint/2010/main" val="9501015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0E53C5-D5E0-FF37-9E93-DAF5F83F5170}"/>
              </a:ext>
            </a:extLst>
          </p:cNvPr>
          <p:cNvSpPr>
            <a:spLocks noGrp="1"/>
          </p:cNvSpPr>
          <p:nvPr>
            <p:ph type="title"/>
          </p:nvPr>
        </p:nvSpPr>
        <p:spPr/>
        <p:txBody>
          <a:bodyPr/>
          <a:lstStyle/>
          <a:p>
            <a:r>
              <a:rPr lang="en-US" dirty="0"/>
              <a:t>What are the selling points ?</a:t>
            </a:r>
          </a:p>
        </p:txBody>
      </p:sp>
      <p:sp>
        <p:nvSpPr>
          <p:cNvPr id="3" name="Content Placeholder 2">
            <a:extLst>
              <a:ext uri="{FF2B5EF4-FFF2-40B4-BE49-F238E27FC236}">
                <a16:creationId xmlns:a16="http://schemas.microsoft.com/office/drawing/2014/main" id="{387CCFDC-9486-F620-DA5B-8B2C5344DA46}"/>
              </a:ext>
            </a:extLst>
          </p:cNvPr>
          <p:cNvSpPr>
            <a:spLocks noGrp="1"/>
          </p:cNvSpPr>
          <p:nvPr>
            <p:ph idx="1"/>
          </p:nvPr>
        </p:nvSpPr>
        <p:spPr>
          <a:xfrm>
            <a:off x="216000" y="935999"/>
            <a:ext cx="8712000" cy="1090025"/>
          </a:xfrm>
        </p:spPr>
        <p:txBody>
          <a:bodyPr/>
          <a:lstStyle/>
          <a:p>
            <a:r>
              <a:rPr lang="en-US" dirty="0"/>
              <a:t>Responsive deployment</a:t>
            </a:r>
          </a:p>
          <a:p>
            <a:r>
              <a:rPr lang="en-US" dirty="0"/>
              <a:t>Standardized environment</a:t>
            </a:r>
          </a:p>
          <a:p>
            <a:r>
              <a:rPr lang="en-US" dirty="0"/>
              <a:t>Lightweight and fast</a:t>
            </a:r>
          </a:p>
          <a:p>
            <a:endParaRPr lang="en-US" dirty="0"/>
          </a:p>
          <a:p>
            <a:endParaRPr lang="en-US" dirty="0"/>
          </a:p>
        </p:txBody>
      </p:sp>
      <p:pic>
        <p:nvPicPr>
          <p:cNvPr id="4" name="Google Shape;100;p20">
            <a:extLst>
              <a:ext uri="{FF2B5EF4-FFF2-40B4-BE49-F238E27FC236}">
                <a16:creationId xmlns:a16="http://schemas.microsoft.com/office/drawing/2014/main" id="{C23549F1-54DD-A8A7-760E-809D34DE5DA2}"/>
              </a:ext>
            </a:extLst>
          </p:cNvPr>
          <p:cNvPicPr preferRelativeResize="0"/>
          <p:nvPr/>
        </p:nvPicPr>
        <p:blipFill>
          <a:blip r:embed="rId3">
            <a:alphaModFix/>
          </a:blip>
          <a:stretch>
            <a:fillRect/>
          </a:stretch>
        </p:blipFill>
        <p:spPr>
          <a:xfrm>
            <a:off x="987450" y="2102863"/>
            <a:ext cx="3565077" cy="2599076"/>
          </a:xfrm>
          <a:prstGeom prst="rect">
            <a:avLst/>
          </a:prstGeom>
          <a:noFill/>
          <a:ln>
            <a:noFill/>
          </a:ln>
        </p:spPr>
      </p:pic>
      <p:pic>
        <p:nvPicPr>
          <p:cNvPr id="5" name="Google Shape;101;p20">
            <a:extLst>
              <a:ext uri="{FF2B5EF4-FFF2-40B4-BE49-F238E27FC236}">
                <a16:creationId xmlns:a16="http://schemas.microsoft.com/office/drawing/2014/main" id="{B6FA6474-79A4-989A-2A85-86D769640BA2}"/>
              </a:ext>
            </a:extLst>
          </p:cNvPr>
          <p:cNvPicPr preferRelativeResize="0"/>
          <p:nvPr/>
        </p:nvPicPr>
        <p:blipFill>
          <a:blip r:embed="rId4">
            <a:alphaModFix/>
          </a:blip>
          <a:stretch>
            <a:fillRect/>
          </a:stretch>
        </p:blipFill>
        <p:spPr>
          <a:xfrm>
            <a:off x="4572000" y="2102838"/>
            <a:ext cx="3890799" cy="2599076"/>
          </a:xfrm>
          <a:prstGeom prst="rect">
            <a:avLst/>
          </a:prstGeom>
          <a:noFill/>
          <a:ln>
            <a:noFill/>
          </a:ln>
        </p:spPr>
      </p:pic>
      <p:sp>
        <p:nvSpPr>
          <p:cNvPr id="6" name="TextBox 5">
            <a:extLst>
              <a:ext uri="{FF2B5EF4-FFF2-40B4-BE49-F238E27FC236}">
                <a16:creationId xmlns:a16="http://schemas.microsoft.com/office/drawing/2014/main" id="{785EAE4D-42E2-375D-EE72-9F1B8093DB01}"/>
              </a:ext>
            </a:extLst>
          </p:cNvPr>
          <p:cNvSpPr txBox="1"/>
          <p:nvPr/>
        </p:nvSpPr>
        <p:spPr>
          <a:xfrm>
            <a:off x="0" y="4796118"/>
            <a:ext cx="4552527" cy="369332"/>
          </a:xfrm>
          <a:prstGeom prst="rect">
            <a:avLst/>
          </a:prstGeom>
          <a:noFill/>
        </p:spPr>
        <p:txBody>
          <a:bodyPr wrap="square" rtlCol="0">
            <a:spAutoFit/>
          </a:bodyPr>
          <a:lstStyle/>
          <a:p>
            <a:r>
              <a:rPr lang="en-US" dirty="0"/>
              <a:t>Removed in 2022/2023</a:t>
            </a:r>
          </a:p>
        </p:txBody>
      </p:sp>
    </p:spTree>
    <p:extLst>
      <p:ext uri="{BB962C8B-B14F-4D97-AF65-F5344CB8AC3E}">
        <p14:creationId xmlns:p14="http://schemas.microsoft.com/office/powerpoint/2010/main" val="383385931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2880</TotalTime>
  <Words>3609</Words>
  <Application>Microsoft Office PowerPoint</Application>
  <PresentationFormat>On-screen Show (16:9)</PresentationFormat>
  <Paragraphs>397</Paragraphs>
  <Slides>47</Slides>
  <Notes>36</Notes>
  <HiddenSlides>3</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47</vt:i4>
      </vt:variant>
    </vt:vector>
  </HeadingPairs>
  <TitlesOfParts>
    <vt:vector size="52" baseType="lpstr">
      <vt:lpstr>Arial</vt:lpstr>
      <vt:lpstr>Calibri</vt:lpstr>
      <vt:lpstr>Calibri Light</vt:lpstr>
      <vt:lpstr>Lato</vt:lpstr>
      <vt:lpstr>Office Theme</vt:lpstr>
      <vt:lpstr>Quality Attributes</vt:lpstr>
      <vt:lpstr>Related work</vt:lpstr>
      <vt:lpstr>Quality Attributes</vt:lpstr>
      <vt:lpstr>Toolbox – what is missing?</vt:lpstr>
      <vt:lpstr>Managing expectations</vt:lpstr>
      <vt:lpstr>Docker</vt:lpstr>
      <vt:lpstr>Learning Docker …</vt:lpstr>
      <vt:lpstr>Why Docker ?</vt:lpstr>
      <vt:lpstr>What are the selling points ?</vt:lpstr>
      <vt:lpstr>What is Docker?</vt:lpstr>
      <vt:lpstr>What is Docker?</vt:lpstr>
      <vt:lpstr>Docker implementation</vt:lpstr>
      <vt:lpstr>Demo : Docker</vt:lpstr>
      <vt:lpstr>There is more ...</vt:lpstr>
      <vt:lpstr>Quality Attributes with Docker</vt:lpstr>
      <vt:lpstr>Docker Machine</vt:lpstr>
      <vt:lpstr>What if …</vt:lpstr>
      <vt:lpstr>Docker Compose</vt:lpstr>
      <vt:lpstr>Docker Compose</vt:lpstr>
      <vt:lpstr>Demo : Docker Compose</vt:lpstr>
      <vt:lpstr>Meme Time</vt:lpstr>
      <vt:lpstr>Quality Attributes with Docker Compose</vt:lpstr>
      <vt:lpstr>There is more …</vt:lpstr>
      <vt:lpstr>What is Container Orchestration?</vt:lpstr>
      <vt:lpstr>Docker Swarm</vt:lpstr>
      <vt:lpstr>PowerPoint Presentation</vt:lpstr>
      <vt:lpstr>Docker Swarm</vt:lpstr>
      <vt:lpstr>Docker Swarm</vt:lpstr>
      <vt:lpstr>Docker Swarm Infrasctructure</vt:lpstr>
      <vt:lpstr>Docker Swarm Task</vt:lpstr>
      <vt:lpstr>Demo : Docker Swarm</vt:lpstr>
      <vt:lpstr>Docker Swarm</vt:lpstr>
      <vt:lpstr>There is more … or is it?</vt:lpstr>
      <vt:lpstr>Quality Attributes with Docker Swarm</vt:lpstr>
      <vt:lpstr>What is Container Orchestration?</vt:lpstr>
      <vt:lpstr>Kubernetes</vt:lpstr>
      <vt:lpstr>Kubernetes</vt:lpstr>
      <vt:lpstr>Kubernetes</vt:lpstr>
      <vt:lpstr>Kubernetes</vt:lpstr>
      <vt:lpstr>Kubernetes as a Service</vt:lpstr>
      <vt:lpstr>Demo : Kubernetes</vt:lpstr>
      <vt:lpstr>Quality Attributes with Kubernetes</vt:lpstr>
      <vt:lpstr>Kubernetes Super-Simplified</vt:lpstr>
      <vt:lpstr>Kubernetes Simplified</vt:lpstr>
      <vt:lpstr>There is a lot more …</vt:lpstr>
      <vt:lpstr>Resources</vt:lpstr>
      <vt:lpstr>I can only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Quality Attributes</dc:title>
  <cp:lastModifiedBy>Petr Škoda</cp:lastModifiedBy>
  <cp:revision>34</cp:revision>
  <dcterms:modified xsi:type="dcterms:W3CDTF">2022-12-14T09:09:43Z</dcterms:modified>
</cp:coreProperties>
</file>